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docProps/custom.xml" ContentType="application/vnd.openxmlformats-officedocument.custom-properties+xml"/>
  <Override PartName="/customXML/itemProps.xml" ContentType="application/vnd.openxmlformats-officedocument.customXml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openxmlformats.org/officeDocument/2006/relationships/custom-properties" Target="/docProps/custom.xml" Id="Ra0049946fa784ea2"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38" r:id="rId2"/>
    <p:sldId id="275" r:id="rId3"/>
    <p:sldId id="258" r:id="rId4"/>
    <p:sldId id="306" r:id="rId5"/>
    <p:sldId id="256" r:id="rId6"/>
    <p:sldId id="364" r:id="rId7"/>
    <p:sldId id="342" r:id="rId8"/>
    <p:sldId id="353" r:id="rId9"/>
    <p:sldId id="354" r:id="rId10"/>
    <p:sldId id="299" r:id="rId11"/>
    <p:sldId id="349" r:id="rId12"/>
    <p:sldId id="350" r:id="rId13"/>
    <p:sldId id="308" r:id="rId14"/>
    <p:sldId id="294" r:id="rId15"/>
    <p:sldId id="309" r:id="rId16"/>
    <p:sldId id="296" r:id="rId17"/>
    <p:sldId id="310" r:id="rId18"/>
    <p:sldId id="292" r:id="rId19"/>
    <p:sldId id="291" r:id="rId20"/>
    <p:sldId id="344" r:id="rId21"/>
    <p:sldId id="273" r:id="rId22"/>
    <p:sldId id="265" r:id="rId23"/>
    <p:sldId id="347" r:id="rId24"/>
    <p:sldId id="346" r:id="rId25"/>
    <p:sldId id="362" r:id="rId26"/>
    <p:sldId id="351" r:id="rId27"/>
    <p:sldId id="321" r:id="rId28"/>
    <p:sldId id="357" r:id="rId29"/>
    <p:sldId id="358" r:id="rId30"/>
    <p:sldId id="356" r:id="rId31"/>
    <p:sldId id="324" r:id="rId32"/>
    <p:sldId id="325" r:id="rId33"/>
    <p:sldId id="326" r:id="rId34"/>
    <p:sldId id="360" r:id="rId35"/>
    <p:sldId id="330" r:id="rId36"/>
    <p:sldId id="331" r:id="rId37"/>
    <p:sldId id="263" r:id="rId38"/>
    <p:sldId id="366" r:id="rId39"/>
    <p:sldId id="367" r:id="rId40"/>
    <p:sldId id="365" r:id="rId41"/>
    <p:sldId id="369" r:id="rId42"/>
    <p:sldId id="370" r:id="rId43"/>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2" d="100"/>
          <a:sy n="112" d="100"/>
        </p:scale>
        <p:origin x="-1500" y="144"/>
      </p:cViewPr>
      <p:guideLst>
        <p:guide orient="horz" pos="2160"/>
        <p:guide pos="2880"/>
      </p:guideLst>
    </p:cSldViewPr>
  </p:slideViewPr>
  <p:notesTextViewPr>
    <p:cViewPr>
      <p:scale>
        <a:sx n="100" d="100"/>
        <a:sy n="100" d="100"/>
      </p:scale>
      <p:origin x="0" y="0"/>
    </p:cViewPr>
  </p:notesTextViewPr>
  <p:sorterViewPr>
    <p:cViewPr>
      <p:scale>
        <a:sx n="146" d="100"/>
        <a:sy n="146" d="100"/>
      </p:scale>
      <p:origin x="0" y="0"/>
    </p:cViewPr>
  </p:sorterViewPr>
  <p:gridSpacing cx="73736200" cy="7373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slide" Target="slides/slide41.xml" Id="rId42" /><Relationship Type="http://schemas.openxmlformats.org/officeDocument/2006/relationships/viewProps" Target="viewProps.xml" Id="rId47"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presProps" Target="presProps.xml" Id="rId46"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slide" Target="slides/slide40.xml" Id="rId41"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handoutMaster" Target="handoutMasters/handoutMaster1.xml" Id="rId45"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tableStyles" Target="tableStyles.xml" Id="rId49"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notesMaster" Target="notesMasters/notesMaster1.xml" Id="rId44"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theme" Target="theme/theme1.xml" Id="rId48" /><Relationship Type="http://schemas.openxmlformats.org/officeDocument/2006/relationships/slide" Target="slides/slide7.xml" Id="rId8" /><Relationship Type="http://schemas.openxmlformats.org/officeDocument/2006/relationships/customXml" Target="/customXML/item.xml" Id="R73ef546489b84960"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5"/>
          </a:xfrm>
          <a:prstGeom prst="rect">
            <a:avLst/>
          </a:prstGeom>
        </p:spPr>
        <p:txBody>
          <a:bodyPr vert="horz" lIns="91870" tIns="45935" rIns="91870" bIns="45935" rtlCol="0"/>
          <a:lstStyle>
            <a:lvl1pPr algn="l">
              <a:defRPr sz="1200"/>
            </a:lvl1pPr>
          </a:lstStyle>
          <a:p>
            <a:endParaRPr lang="en-NZ"/>
          </a:p>
        </p:txBody>
      </p:sp>
      <p:sp>
        <p:nvSpPr>
          <p:cNvPr id="3" name="Date Placeholder 2"/>
          <p:cNvSpPr>
            <a:spLocks noGrp="1"/>
          </p:cNvSpPr>
          <p:nvPr>
            <p:ph type="dt" sz="quarter" idx="1"/>
          </p:nvPr>
        </p:nvSpPr>
        <p:spPr>
          <a:xfrm>
            <a:off x="3884614" y="0"/>
            <a:ext cx="2971800" cy="497285"/>
          </a:xfrm>
          <a:prstGeom prst="rect">
            <a:avLst/>
          </a:prstGeom>
        </p:spPr>
        <p:txBody>
          <a:bodyPr vert="horz" lIns="91870" tIns="45935" rIns="91870" bIns="45935" rtlCol="0"/>
          <a:lstStyle>
            <a:lvl1pPr algn="r">
              <a:defRPr sz="1200"/>
            </a:lvl1pPr>
          </a:lstStyle>
          <a:p>
            <a:fld id="{244B639E-CDCA-4322-B777-55323470AD06}" type="datetimeFigureOut">
              <a:rPr lang="en-NZ" smtClean="0"/>
              <a:pPr/>
              <a:t>13/01/2019</a:t>
            </a:fld>
            <a:endParaRPr lang="en-NZ"/>
          </a:p>
        </p:txBody>
      </p:sp>
      <p:sp>
        <p:nvSpPr>
          <p:cNvPr id="4" name="Footer Placeholder 3"/>
          <p:cNvSpPr>
            <a:spLocks noGrp="1"/>
          </p:cNvSpPr>
          <p:nvPr>
            <p:ph type="ftr" sz="quarter" idx="2"/>
          </p:nvPr>
        </p:nvSpPr>
        <p:spPr>
          <a:xfrm>
            <a:off x="0" y="9446677"/>
            <a:ext cx="2971800" cy="497285"/>
          </a:xfrm>
          <a:prstGeom prst="rect">
            <a:avLst/>
          </a:prstGeom>
        </p:spPr>
        <p:txBody>
          <a:bodyPr vert="horz" lIns="91870" tIns="45935" rIns="91870" bIns="45935" rtlCol="0" anchor="b"/>
          <a:lstStyle>
            <a:lvl1pPr algn="l">
              <a:defRPr sz="1200"/>
            </a:lvl1pPr>
          </a:lstStyle>
          <a:p>
            <a:endParaRPr lang="en-NZ"/>
          </a:p>
        </p:txBody>
      </p:sp>
      <p:sp>
        <p:nvSpPr>
          <p:cNvPr id="5" name="Slide Number Placeholder 4"/>
          <p:cNvSpPr>
            <a:spLocks noGrp="1"/>
          </p:cNvSpPr>
          <p:nvPr>
            <p:ph type="sldNum" sz="quarter" idx="3"/>
          </p:nvPr>
        </p:nvSpPr>
        <p:spPr>
          <a:xfrm>
            <a:off x="3884614" y="9446677"/>
            <a:ext cx="2971800" cy="497285"/>
          </a:xfrm>
          <a:prstGeom prst="rect">
            <a:avLst/>
          </a:prstGeom>
        </p:spPr>
        <p:txBody>
          <a:bodyPr vert="horz" lIns="91870" tIns="45935" rIns="91870" bIns="45935" rtlCol="0" anchor="b"/>
          <a:lstStyle>
            <a:lvl1pPr algn="r">
              <a:defRPr sz="1200"/>
            </a:lvl1pPr>
          </a:lstStyle>
          <a:p>
            <a:fld id="{C8D81743-15A5-4279-878E-CC01B7E9332D}" type="slidenum">
              <a:rPr lang="en-NZ" smtClean="0"/>
              <a:pPr/>
              <a:t>‹#›</a:t>
            </a:fld>
            <a:endParaRPr lang="en-NZ"/>
          </a:p>
        </p:txBody>
      </p:sp>
    </p:spTree>
    <p:extLst>
      <p:ext uri="{BB962C8B-B14F-4D97-AF65-F5344CB8AC3E}">
        <p14:creationId xmlns="" xmlns:p14="http://schemas.microsoft.com/office/powerpoint/2010/main" val="1762008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5"/>
          </a:xfrm>
          <a:prstGeom prst="rect">
            <a:avLst/>
          </a:prstGeom>
        </p:spPr>
        <p:txBody>
          <a:bodyPr vert="horz" lIns="91870" tIns="45935" rIns="91870" bIns="45935" rtlCol="0"/>
          <a:lstStyle>
            <a:lvl1pPr algn="l">
              <a:defRPr sz="1200"/>
            </a:lvl1pPr>
          </a:lstStyle>
          <a:p>
            <a:endParaRPr lang="en-NZ"/>
          </a:p>
        </p:txBody>
      </p:sp>
      <p:sp>
        <p:nvSpPr>
          <p:cNvPr id="3" name="Date Placeholder 2"/>
          <p:cNvSpPr>
            <a:spLocks noGrp="1"/>
          </p:cNvSpPr>
          <p:nvPr>
            <p:ph type="dt" idx="1"/>
          </p:nvPr>
        </p:nvSpPr>
        <p:spPr>
          <a:xfrm>
            <a:off x="3884614" y="0"/>
            <a:ext cx="2971800" cy="497285"/>
          </a:xfrm>
          <a:prstGeom prst="rect">
            <a:avLst/>
          </a:prstGeom>
        </p:spPr>
        <p:txBody>
          <a:bodyPr vert="horz" lIns="91870" tIns="45935" rIns="91870" bIns="45935" rtlCol="0"/>
          <a:lstStyle>
            <a:lvl1pPr algn="r">
              <a:defRPr sz="1200"/>
            </a:lvl1pPr>
          </a:lstStyle>
          <a:p>
            <a:fld id="{5AFD6FB4-277B-482A-B271-6F84678A6EC4}" type="datetimeFigureOut">
              <a:rPr lang="en-NZ" smtClean="0"/>
              <a:pPr/>
              <a:t>13/01/2019</a:t>
            </a:fld>
            <a:endParaRPr lang="en-NZ"/>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870" tIns="45935" rIns="91870" bIns="45935" rtlCol="0" anchor="ctr"/>
          <a:lstStyle/>
          <a:p>
            <a:endParaRPr lang="en-NZ"/>
          </a:p>
        </p:txBody>
      </p:sp>
      <p:sp>
        <p:nvSpPr>
          <p:cNvPr id="5" name="Notes Placeholder 4"/>
          <p:cNvSpPr>
            <a:spLocks noGrp="1"/>
          </p:cNvSpPr>
          <p:nvPr>
            <p:ph type="body" sz="quarter" idx="3"/>
          </p:nvPr>
        </p:nvSpPr>
        <p:spPr>
          <a:xfrm>
            <a:off x="685801" y="4724203"/>
            <a:ext cx="5486400" cy="4475559"/>
          </a:xfrm>
          <a:prstGeom prst="rect">
            <a:avLst/>
          </a:prstGeom>
        </p:spPr>
        <p:txBody>
          <a:bodyPr vert="horz" lIns="91870" tIns="45935" rIns="91870" bIns="459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46677"/>
            <a:ext cx="2971800" cy="497285"/>
          </a:xfrm>
          <a:prstGeom prst="rect">
            <a:avLst/>
          </a:prstGeom>
        </p:spPr>
        <p:txBody>
          <a:bodyPr vert="horz" lIns="91870" tIns="45935" rIns="91870" bIns="45935" rtlCol="0" anchor="b"/>
          <a:lstStyle>
            <a:lvl1pPr algn="l">
              <a:defRPr sz="1200"/>
            </a:lvl1pPr>
          </a:lstStyle>
          <a:p>
            <a:endParaRPr lang="en-NZ"/>
          </a:p>
        </p:txBody>
      </p:sp>
      <p:sp>
        <p:nvSpPr>
          <p:cNvPr id="7" name="Slide Number Placeholder 6"/>
          <p:cNvSpPr>
            <a:spLocks noGrp="1"/>
          </p:cNvSpPr>
          <p:nvPr>
            <p:ph type="sldNum" sz="quarter" idx="5"/>
          </p:nvPr>
        </p:nvSpPr>
        <p:spPr>
          <a:xfrm>
            <a:off x="3884614" y="9446677"/>
            <a:ext cx="2971800" cy="497285"/>
          </a:xfrm>
          <a:prstGeom prst="rect">
            <a:avLst/>
          </a:prstGeom>
        </p:spPr>
        <p:txBody>
          <a:bodyPr vert="horz" lIns="91870" tIns="45935" rIns="91870" bIns="45935" rtlCol="0" anchor="b"/>
          <a:lstStyle>
            <a:lvl1pPr algn="r">
              <a:defRPr sz="1200"/>
            </a:lvl1pPr>
          </a:lstStyle>
          <a:p>
            <a:fld id="{D900B61D-B8CB-499E-A394-6940653FF064}" type="slidenum">
              <a:rPr lang="en-NZ" smtClean="0"/>
              <a:pPr/>
              <a:t>‹#›</a:t>
            </a:fld>
            <a:endParaRPr lang="en-NZ"/>
          </a:p>
        </p:txBody>
      </p:sp>
    </p:spTree>
    <p:extLst>
      <p:ext uri="{BB962C8B-B14F-4D97-AF65-F5344CB8AC3E}">
        <p14:creationId xmlns="" xmlns:p14="http://schemas.microsoft.com/office/powerpoint/2010/main" val="688081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3DB4D2B-F1B5-4B21-9526-A0E68D545A90}" type="slidenum">
              <a:rPr lang="en-NZ" smtClean="0"/>
              <a:pPr/>
              <a:t>4</a:t>
            </a:fld>
            <a:endParaRPr lang="en-NZ" dirty="0"/>
          </a:p>
        </p:txBody>
      </p:sp>
    </p:spTree>
    <p:extLst>
      <p:ext uri="{BB962C8B-B14F-4D97-AF65-F5344CB8AC3E}">
        <p14:creationId xmlns="" xmlns:p14="http://schemas.microsoft.com/office/powerpoint/2010/main" val="38213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80730"/>
            <a:ext cx="7772400" cy="792086"/>
          </a:xfrm>
          <a:prstGeom prst="rect">
            <a:avLst/>
          </a:prstGeom>
        </p:spPr>
        <p:txBody>
          <a:bodyPr anchor="t" anchorCtr="0"/>
          <a:lstStyle>
            <a:lvl1pPr>
              <a:defRPr sz="4000" baseline="0">
                <a:latin typeface="Arial" panose="020B0604020202020204" pitchFamily="34" charset="0"/>
                <a:cs typeface="Arial" panose="020B0604020202020204" pitchFamily="34" charset="0"/>
              </a:defRPr>
            </a:lvl1pPr>
          </a:lstStyle>
          <a:p>
            <a:r>
              <a:rPr lang="en-US" dirty="0" smtClean="0"/>
              <a:t>Click to edit heading 1 style</a:t>
            </a:r>
            <a:endParaRPr lang="en-NZ" dirty="0"/>
          </a:p>
        </p:txBody>
      </p:sp>
      <p:sp>
        <p:nvSpPr>
          <p:cNvPr id="3" name="Subtitle 2"/>
          <p:cNvSpPr>
            <a:spLocks noGrp="1"/>
          </p:cNvSpPr>
          <p:nvPr>
            <p:ph type="subTitle" idx="1" hasCustomPrompt="1"/>
          </p:nvPr>
        </p:nvSpPr>
        <p:spPr>
          <a:xfrm>
            <a:off x="683568" y="1844825"/>
            <a:ext cx="7776864" cy="576064"/>
          </a:xfrm>
          <a:prstGeom prst="rect">
            <a:avLst/>
          </a:prstGeom>
        </p:spPr>
        <p:txBody>
          <a:bodyPr/>
          <a:lstStyle>
            <a:lvl1pPr marL="0" indent="0" algn="l">
              <a:buNone/>
              <a:defRPr sz="3000">
                <a:solidFill>
                  <a:srgbClr val="0064A3"/>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heading 2 style</a:t>
            </a:r>
          </a:p>
        </p:txBody>
      </p:sp>
      <p:sp>
        <p:nvSpPr>
          <p:cNvPr id="6" name="Slide Number Placeholder 5"/>
          <p:cNvSpPr>
            <a:spLocks noGrp="1"/>
          </p:cNvSpPr>
          <p:nvPr>
            <p:ph type="sldNum" sz="quarter" idx="12"/>
          </p:nvPr>
        </p:nvSpPr>
        <p:spPr>
          <a:xfrm>
            <a:off x="6830888" y="5907682"/>
            <a:ext cx="2133600" cy="401639"/>
          </a:xfrm>
          <a:prstGeom prst="rect">
            <a:avLst/>
          </a:prstGeom>
        </p:spPr>
        <p:txBody>
          <a:bodyPr/>
          <a:lstStyle>
            <a:lvl1pPr>
              <a:defRPr i="1">
                <a:latin typeface="Myriad Pro" pitchFamily="34" charset="0"/>
              </a:defRPr>
            </a:lvl1pPr>
          </a:lstStyle>
          <a:p>
            <a:fld id="{546926A0-09AD-42B8-A536-303420AD9040}" type="slidenum">
              <a:rPr lang="en-NZ" smtClean="0"/>
              <a:pPr/>
              <a:t>‹#›</a:t>
            </a:fld>
            <a:endParaRPr lang="en-NZ" dirty="0"/>
          </a:p>
        </p:txBody>
      </p:sp>
      <p:sp>
        <p:nvSpPr>
          <p:cNvPr id="9" name="Text Placeholder 8"/>
          <p:cNvSpPr>
            <a:spLocks noGrp="1"/>
          </p:cNvSpPr>
          <p:nvPr>
            <p:ph type="body" sz="quarter" idx="13" hasCustomPrompt="1"/>
          </p:nvPr>
        </p:nvSpPr>
        <p:spPr>
          <a:xfrm>
            <a:off x="684212" y="2492897"/>
            <a:ext cx="7776220" cy="3384376"/>
          </a:xfrm>
          <a:prstGeom prst="rect">
            <a:avLst/>
          </a:prstGeom>
        </p:spPr>
        <p:txBody>
          <a:bodyPr/>
          <a:lstStyle>
            <a:lvl1pPr>
              <a:defRPr sz="2000" baseline="0">
                <a:solidFill>
                  <a:schemeClr val="tx1"/>
                </a:solidFill>
                <a:latin typeface="Arial" panose="020B0604020202020204" pitchFamily="34" charset="0"/>
                <a:cs typeface="Arial" panose="020B0604020202020204" pitchFamily="34" charset="0"/>
              </a:defRPr>
            </a:lvl1pPr>
          </a:lstStyle>
          <a:p>
            <a:pPr lvl="0"/>
            <a:r>
              <a:rPr lang="en-US" dirty="0" smtClean="0"/>
              <a:t>Click to edit body copy style</a:t>
            </a:r>
            <a:endParaRPr lang="en-NZ" dirty="0"/>
          </a:p>
        </p:txBody>
      </p:sp>
    </p:spTree>
    <p:extLst>
      <p:ext uri="{BB962C8B-B14F-4D97-AF65-F5344CB8AC3E}">
        <p14:creationId xmlns="" xmlns:p14="http://schemas.microsoft.com/office/powerpoint/2010/main" val="34072554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80730"/>
            <a:ext cx="7772400" cy="792087"/>
          </a:xfrm>
          <a:prstGeom prst="rect">
            <a:avLst/>
          </a:prstGeom>
        </p:spPr>
        <p:txBody>
          <a:bodyPr anchor="t" anchorCtr="0"/>
          <a:lstStyle>
            <a:lvl1pPr>
              <a:defRPr sz="4000" baseline="0">
                <a:latin typeface="Arial" panose="020B0604020202020204" pitchFamily="34" charset="0"/>
                <a:cs typeface="Arial" panose="020B0604020202020204" pitchFamily="34" charset="0"/>
              </a:defRPr>
            </a:lvl1pPr>
          </a:lstStyle>
          <a:p>
            <a:r>
              <a:rPr lang="en-US" dirty="0" smtClean="0"/>
              <a:t>Click to edit heading 1 style</a:t>
            </a:r>
            <a:endParaRPr lang="en-NZ" dirty="0"/>
          </a:p>
        </p:txBody>
      </p:sp>
      <p:sp>
        <p:nvSpPr>
          <p:cNvPr id="3" name="Subtitle 2"/>
          <p:cNvSpPr>
            <a:spLocks noGrp="1"/>
          </p:cNvSpPr>
          <p:nvPr>
            <p:ph type="subTitle" idx="1" hasCustomPrompt="1"/>
          </p:nvPr>
        </p:nvSpPr>
        <p:spPr>
          <a:xfrm>
            <a:off x="683568" y="1844824"/>
            <a:ext cx="7776864" cy="576064"/>
          </a:xfrm>
          <a:prstGeom prst="rect">
            <a:avLst/>
          </a:prstGeom>
        </p:spPr>
        <p:txBody>
          <a:bodyPr/>
          <a:lstStyle>
            <a:lvl1pPr marL="0" indent="0" algn="l">
              <a:buNone/>
              <a:defRPr sz="3000">
                <a:solidFill>
                  <a:srgbClr val="0064A3"/>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heading 2 style</a:t>
            </a:r>
          </a:p>
        </p:txBody>
      </p:sp>
      <p:sp>
        <p:nvSpPr>
          <p:cNvPr id="6" name="Slide Number Placeholder 5"/>
          <p:cNvSpPr>
            <a:spLocks noGrp="1"/>
          </p:cNvSpPr>
          <p:nvPr>
            <p:ph type="sldNum" sz="quarter" idx="12"/>
          </p:nvPr>
        </p:nvSpPr>
        <p:spPr>
          <a:xfrm>
            <a:off x="6830888" y="5907682"/>
            <a:ext cx="2133600" cy="401639"/>
          </a:xfrm>
          <a:prstGeom prst="rect">
            <a:avLst/>
          </a:prstGeom>
        </p:spPr>
        <p:txBody>
          <a:bodyPr/>
          <a:lstStyle>
            <a:lvl1pPr>
              <a:defRPr i="1">
                <a:latin typeface="Myriad Pro" pitchFamily="34" charset="0"/>
              </a:defRPr>
            </a:lvl1pPr>
          </a:lstStyle>
          <a:p>
            <a:fld id="{546926A0-09AD-42B8-A536-303420AD9040}" type="slidenum">
              <a:rPr lang="en-NZ" smtClean="0"/>
              <a:pPr/>
              <a:t>‹#›</a:t>
            </a:fld>
            <a:endParaRPr lang="en-NZ" dirty="0"/>
          </a:p>
        </p:txBody>
      </p:sp>
      <p:sp>
        <p:nvSpPr>
          <p:cNvPr id="9" name="Text Placeholder 8"/>
          <p:cNvSpPr>
            <a:spLocks noGrp="1"/>
          </p:cNvSpPr>
          <p:nvPr>
            <p:ph type="body" sz="quarter" idx="13" hasCustomPrompt="1"/>
          </p:nvPr>
        </p:nvSpPr>
        <p:spPr>
          <a:xfrm>
            <a:off x="684212" y="2492896"/>
            <a:ext cx="7776220" cy="3384376"/>
          </a:xfrm>
          <a:prstGeom prst="rect">
            <a:avLst/>
          </a:prstGeom>
        </p:spPr>
        <p:txBody>
          <a:bodyPr/>
          <a:lstStyle>
            <a:lvl1pPr>
              <a:defRPr sz="2000" baseline="0">
                <a:solidFill>
                  <a:schemeClr val="tx1"/>
                </a:solidFill>
                <a:latin typeface="Arial" panose="020B0604020202020204" pitchFamily="34" charset="0"/>
                <a:cs typeface="Arial" panose="020B0604020202020204" pitchFamily="34" charset="0"/>
              </a:defRPr>
            </a:lvl1pPr>
          </a:lstStyle>
          <a:p>
            <a:pPr lvl="0"/>
            <a:r>
              <a:rPr lang="en-US" dirty="0" smtClean="0"/>
              <a:t>Click to edit body copy style</a:t>
            </a:r>
            <a:endParaRPr lang="en-NZ" dirty="0"/>
          </a:p>
        </p:txBody>
      </p:sp>
    </p:spTree>
    <p:extLst>
      <p:ext uri="{BB962C8B-B14F-4D97-AF65-F5344CB8AC3E}">
        <p14:creationId xmlns="" xmlns:p14="http://schemas.microsoft.com/office/powerpoint/2010/main" val="34072554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32608-E449-4556-9DCA-159DA240EFA1}" type="datetimeFigureOut">
              <a:rPr lang="en-NZ" smtClean="0"/>
              <a:pPr/>
              <a:t>13/01/2019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49FC183-1B5D-4911-BE3D-553364F7CB1F}" type="slidenum">
              <a:rPr lang="en-NZ" smtClean="0"/>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32608-E449-4556-9DCA-159DA240EFA1}" type="datetimeFigureOut">
              <a:rPr lang="en-NZ" smtClean="0"/>
              <a:pPr/>
              <a:t>13/01/2019</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C183-1B5D-4911-BE3D-553364F7CB1F}" type="slidenum">
              <a:rPr lang="en-NZ" smtClean="0"/>
              <a:pPr/>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a:p>
        </p:txBody>
      </p:sp>
      <p:sp>
        <p:nvSpPr>
          <p:cNvPr id="3" name="Subtitle 2"/>
          <p:cNvSpPr>
            <a:spLocks noGrp="1"/>
          </p:cNvSpPr>
          <p:nvPr>
            <p:ph type="subTitle" idx="1"/>
          </p:nvPr>
        </p:nvSpPr>
        <p:spPr/>
        <p:txBody>
          <a:bodyPr/>
          <a:lstStyle/>
          <a:p>
            <a:endParaRPr lang="en-NZ"/>
          </a:p>
        </p:txBody>
      </p:sp>
      <p:pic>
        <p:nvPicPr>
          <p:cNvPr id="1026" name="Picture 2"/>
          <p:cNvPicPr>
            <a:picLocks noChangeAspect="1" noChangeArrowheads="1"/>
          </p:cNvPicPr>
          <p:nvPr/>
        </p:nvPicPr>
        <p:blipFill>
          <a:blip r:embed="rId2" cstate="email"/>
          <a:srcRect/>
          <a:stretch>
            <a:fillRect/>
          </a:stretch>
        </p:blipFill>
        <p:spPr bwMode="auto">
          <a:xfrm>
            <a:off x="0" y="0"/>
            <a:ext cx="9175296" cy="6021288"/>
          </a:xfrm>
          <a:prstGeom prst="rect">
            <a:avLst/>
          </a:prstGeom>
          <a:noFill/>
          <a:ln w="9525">
            <a:noFill/>
            <a:miter lim="800000"/>
            <a:headEnd/>
            <a:tailEnd/>
          </a:ln>
        </p:spPr>
      </p:pic>
      <p:sp>
        <p:nvSpPr>
          <p:cNvPr id="5" name="TextBox 4"/>
          <p:cNvSpPr txBox="1"/>
          <p:nvPr/>
        </p:nvSpPr>
        <p:spPr>
          <a:xfrm>
            <a:off x="2627784" y="4077072"/>
            <a:ext cx="1440160" cy="369332"/>
          </a:xfrm>
          <a:prstGeom prst="rect">
            <a:avLst/>
          </a:prstGeom>
          <a:solidFill>
            <a:schemeClr val="bg1">
              <a:alpha val="69000"/>
            </a:schemeClr>
          </a:solidFill>
        </p:spPr>
        <p:txBody>
          <a:bodyPr wrap="square" rtlCol="0">
            <a:spAutoFit/>
          </a:bodyPr>
          <a:lstStyle/>
          <a:p>
            <a:r>
              <a:rPr lang="en-NZ" dirty="0" smtClean="0"/>
              <a:t>Lake Okareka</a:t>
            </a:r>
            <a:endParaRPr lang="en-NZ" dirty="0"/>
          </a:p>
        </p:txBody>
      </p:sp>
      <p:cxnSp>
        <p:nvCxnSpPr>
          <p:cNvPr id="7" name="Straight Arrow Connector 6"/>
          <p:cNvCxnSpPr/>
          <p:nvPr/>
        </p:nvCxnSpPr>
        <p:spPr>
          <a:xfrm flipV="1">
            <a:off x="4067944" y="3717032"/>
            <a:ext cx="1944216" cy="576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6942059" y="4235763"/>
            <a:ext cx="623268" cy="131215"/>
          </a:xfrm>
          <a:custGeom>
            <a:avLst/>
            <a:gdLst>
              <a:gd name="connsiteX0" fmla="*/ 0 w 623268"/>
              <a:gd name="connsiteY0" fmla="*/ 45105 h 131215"/>
              <a:gd name="connsiteX1" fmla="*/ 82009 w 623268"/>
              <a:gd name="connsiteY1" fmla="*/ 61507 h 131215"/>
              <a:gd name="connsiteX2" fmla="*/ 155817 w 623268"/>
              <a:gd name="connsiteY2" fmla="*/ 94311 h 131215"/>
              <a:gd name="connsiteX3" fmla="*/ 282931 w 623268"/>
              <a:gd name="connsiteY3" fmla="*/ 69708 h 131215"/>
              <a:gd name="connsiteX4" fmla="*/ 364940 w 623268"/>
              <a:gd name="connsiteY4" fmla="*/ 73808 h 131215"/>
              <a:gd name="connsiteX5" fmla="*/ 442849 w 623268"/>
              <a:gd name="connsiteY5" fmla="*/ 0 h 131215"/>
              <a:gd name="connsiteX6" fmla="*/ 537159 w 623268"/>
              <a:gd name="connsiteY6" fmla="*/ 45105 h 131215"/>
              <a:gd name="connsiteX7" fmla="*/ 582264 w 623268"/>
              <a:gd name="connsiteY7" fmla="*/ 131215 h 131215"/>
              <a:gd name="connsiteX8" fmla="*/ 623268 w 623268"/>
              <a:gd name="connsiteY8" fmla="*/ 118913 h 13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68" h="131215">
                <a:moveTo>
                  <a:pt x="0" y="45105"/>
                </a:moveTo>
                <a:lnTo>
                  <a:pt x="82009" y="61507"/>
                </a:lnTo>
                <a:lnTo>
                  <a:pt x="155817" y="94311"/>
                </a:lnTo>
                <a:lnTo>
                  <a:pt x="282931" y="69708"/>
                </a:lnTo>
                <a:lnTo>
                  <a:pt x="364940" y="73808"/>
                </a:lnTo>
                <a:lnTo>
                  <a:pt x="442849" y="0"/>
                </a:lnTo>
                <a:lnTo>
                  <a:pt x="537159" y="45105"/>
                </a:lnTo>
                <a:lnTo>
                  <a:pt x="582264" y="131215"/>
                </a:lnTo>
                <a:lnTo>
                  <a:pt x="623268" y="118913"/>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0" name="TextBox 9"/>
          <p:cNvSpPr txBox="1"/>
          <p:nvPr/>
        </p:nvSpPr>
        <p:spPr>
          <a:xfrm>
            <a:off x="5508104" y="4869160"/>
            <a:ext cx="1584176" cy="369332"/>
          </a:xfrm>
          <a:prstGeom prst="rect">
            <a:avLst/>
          </a:prstGeom>
          <a:solidFill>
            <a:schemeClr val="bg1">
              <a:alpha val="47000"/>
            </a:schemeClr>
          </a:solidFill>
        </p:spPr>
        <p:txBody>
          <a:bodyPr wrap="square" rtlCol="0">
            <a:spAutoFit/>
          </a:bodyPr>
          <a:lstStyle/>
          <a:p>
            <a:r>
              <a:rPr lang="en-NZ" dirty="0" smtClean="0"/>
              <a:t>Discharge Path</a:t>
            </a:r>
            <a:endParaRPr lang="en-NZ" dirty="0"/>
          </a:p>
        </p:txBody>
      </p:sp>
      <p:cxnSp>
        <p:nvCxnSpPr>
          <p:cNvPr id="11" name="Straight Arrow Connector 10"/>
          <p:cNvCxnSpPr/>
          <p:nvPr/>
        </p:nvCxnSpPr>
        <p:spPr>
          <a:xfrm flipV="1">
            <a:off x="7092280" y="4365104"/>
            <a:ext cx="72008" cy="6480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00392" y="4581128"/>
            <a:ext cx="1043608" cy="646331"/>
          </a:xfrm>
          <a:prstGeom prst="rect">
            <a:avLst/>
          </a:prstGeom>
          <a:solidFill>
            <a:schemeClr val="bg1">
              <a:alpha val="37000"/>
            </a:schemeClr>
          </a:solidFill>
        </p:spPr>
        <p:txBody>
          <a:bodyPr wrap="square" rtlCol="0">
            <a:spAutoFit/>
          </a:bodyPr>
          <a:lstStyle/>
          <a:p>
            <a:r>
              <a:rPr lang="en-NZ" dirty="0" smtClean="0"/>
              <a:t>Lake</a:t>
            </a:r>
          </a:p>
          <a:p>
            <a:r>
              <a:rPr lang="en-NZ" dirty="0" smtClean="0"/>
              <a:t>Tarawera</a:t>
            </a:r>
            <a:endParaRPr lang="en-NZ" dirty="0"/>
          </a:p>
        </p:txBody>
      </p:sp>
      <p:sp>
        <p:nvSpPr>
          <p:cNvPr id="14" name="TextBox 13"/>
          <p:cNvSpPr txBox="1"/>
          <p:nvPr/>
        </p:nvSpPr>
        <p:spPr>
          <a:xfrm>
            <a:off x="899592" y="6093296"/>
            <a:ext cx="3168352" cy="369332"/>
          </a:xfrm>
          <a:prstGeom prst="rect">
            <a:avLst/>
          </a:prstGeom>
          <a:noFill/>
        </p:spPr>
        <p:txBody>
          <a:bodyPr wrap="square" rtlCol="0">
            <a:spAutoFit/>
          </a:bodyPr>
          <a:lstStyle/>
          <a:p>
            <a:r>
              <a:rPr lang="en-NZ" dirty="0" smtClean="0"/>
              <a:t>Lake Okareka Location</a:t>
            </a:r>
            <a:endParaRPr lang="en-NZ" dirty="0"/>
          </a:p>
        </p:txBody>
      </p:sp>
      <p:sp>
        <p:nvSpPr>
          <p:cNvPr id="15" name="TextBox 14"/>
          <p:cNvSpPr txBox="1"/>
          <p:nvPr/>
        </p:nvSpPr>
        <p:spPr>
          <a:xfrm>
            <a:off x="8172400" y="6237312"/>
            <a:ext cx="648072" cy="369332"/>
          </a:xfrm>
          <a:prstGeom prst="rect">
            <a:avLst/>
          </a:prstGeom>
          <a:noFill/>
        </p:spPr>
        <p:txBody>
          <a:bodyPr wrap="square" rtlCol="0">
            <a:spAutoFit/>
          </a:bodyPr>
          <a:lstStyle/>
          <a:p>
            <a:r>
              <a:rPr lang="en-NZ" dirty="0" smtClean="0"/>
              <a:t>Fig 1</a:t>
            </a:r>
            <a:endParaRPr lang="en-N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 may contain: text and outdoor"/>
          <p:cNvPicPr>
            <a:picLocks noChangeAspect="1" noChangeArrowheads="1"/>
          </p:cNvPicPr>
          <p:nvPr/>
        </p:nvPicPr>
        <p:blipFill>
          <a:blip r:embed="rId2" cstate="email"/>
          <a:srcRect/>
          <a:stretch>
            <a:fillRect/>
          </a:stretch>
        </p:blipFill>
        <p:spPr bwMode="auto">
          <a:xfrm>
            <a:off x="0" y="-1"/>
            <a:ext cx="9144000" cy="6858001"/>
          </a:xfrm>
          <a:prstGeom prst="rect">
            <a:avLst/>
          </a:prstGeom>
          <a:noFill/>
        </p:spPr>
      </p:pic>
      <p:sp>
        <p:nvSpPr>
          <p:cNvPr id="3" name="TextBox 2"/>
          <p:cNvSpPr txBox="1"/>
          <p:nvPr/>
        </p:nvSpPr>
        <p:spPr>
          <a:xfrm>
            <a:off x="7884368" y="6381328"/>
            <a:ext cx="792088" cy="369332"/>
          </a:xfrm>
          <a:prstGeom prst="rect">
            <a:avLst/>
          </a:prstGeom>
          <a:solidFill>
            <a:schemeClr val="bg1"/>
          </a:solidFill>
        </p:spPr>
        <p:txBody>
          <a:bodyPr wrap="square" rtlCol="0">
            <a:spAutoFit/>
          </a:bodyPr>
          <a:lstStyle/>
          <a:p>
            <a:r>
              <a:rPr lang="en-NZ" dirty="0" smtClean="0"/>
              <a:t>Fig 10</a:t>
            </a:r>
            <a:endParaRPr lang="en-N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Work\Consents\EBOP Soda Springs Dec 07\Okareka Control Level\Photos\15-3-2018 Lake Ōkāreka.JPG"/>
          <p:cNvPicPr/>
          <p:nvPr/>
        </p:nvPicPr>
        <p:blipFill>
          <a:blip r:embed="rId2" cstate="email"/>
          <a:srcRect/>
          <a:stretch>
            <a:fillRect/>
          </a:stretch>
        </p:blipFill>
        <p:spPr bwMode="auto">
          <a:xfrm>
            <a:off x="179512" y="188640"/>
            <a:ext cx="4032448" cy="4896544"/>
          </a:xfrm>
          <a:prstGeom prst="rect">
            <a:avLst/>
          </a:prstGeom>
          <a:noFill/>
          <a:ln w="9525">
            <a:noFill/>
            <a:miter lim="800000"/>
            <a:headEnd/>
            <a:tailEnd/>
          </a:ln>
        </p:spPr>
      </p:pic>
      <p:pic>
        <p:nvPicPr>
          <p:cNvPr id="3" name="Picture 2"/>
          <p:cNvPicPr/>
          <p:nvPr/>
        </p:nvPicPr>
        <p:blipFill>
          <a:blip r:embed="rId3" cstate="email"/>
          <a:srcRect/>
          <a:stretch>
            <a:fillRect/>
          </a:stretch>
        </p:blipFill>
        <p:spPr bwMode="auto">
          <a:xfrm>
            <a:off x="4499992" y="188640"/>
            <a:ext cx="4553306" cy="3384376"/>
          </a:xfrm>
          <a:prstGeom prst="rect">
            <a:avLst/>
          </a:prstGeom>
          <a:noFill/>
          <a:ln w="9525">
            <a:noFill/>
            <a:miter lim="800000"/>
            <a:headEnd/>
            <a:tailEnd/>
          </a:ln>
        </p:spPr>
      </p:pic>
      <p:sp>
        <p:nvSpPr>
          <p:cNvPr id="5" name="TextBox 4"/>
          <p:cNvSpPr txBox="1"/>
          <p:nvPr/>
        </p:nvSpPr>
        <p:spPr>
          <a:xfrm>
            <a:off x="5364088" y="3933056"/>
            <a:ext cx="3600400" cy="923330"/>
          </a:xfrm>
          <a:prstGeom prst="rect">
            <a:avLst/>
          </a:prstGeom>
          <a:noFill/>
        </p:spPr>
        <p:txBody>
          <a:bodyPr wrap="square" rtlCol="0">
            <a:spAutoFit/>
          </a:bodyPr>
          <a:lstStyle/>
          <a:p>
            <a:pPr lvl="0" fontAlgn="base">
              <a:spcBef>
                <a:spcPct val="0"/>
              </a:spcBef>
              <a:spcAft>
                <a:spcPct val="0"/>
              </a:spcAft>
            </a:pPr>
            <a:r>
              <a:rPr lang="en-NZ" dirty="0" smtClean="0">
                <a:solidFill>
                  <a:srgbClr val="000000"/>
                </a:solidFill>
                <a:latin typeface="Calibri" pitchFamily="34" charset="0"/>
                <a:ea typeface="Arial,Bold"/>
                <a:cs typeface="Calibri" pitchFamily="34" charset="0"/>
              </a:rPr>
              <a:t>Fig 18 Pumped water take off  downstream of the mesh screen and above the original discharge pipe </a:t>
            </a:r>
            <a:endParaRPr lang="en-NZ" sz="800" dirty="0" smtClean="0">
              <a:latin typeface="Arial" pitchFamily="34" charset="0"/>
              <a:cs typeface="Arial" pitchFamily="34" charset="0"/>
            </a:endParaRPr>
          </a:p>
        </p:txBody>
      </p:sp>
      <p:sp>
        <p:nvSpPr>
          <p:cNvPr id="6" name="TextBox 5"/>
          <p:cNvSpPr txBox="1"/>
          <p:nvPr/>
        </p:nvSpPr>
        <p:spPr>
          <a:xfrm>
            <a:off x="467544" y="5229200"/>
            <a:ext cx="3456384" cy="923330"/>
          </a:xfrm>
          <a:prstGeom prst="rect">
            <a:avLst/>
          </a:prstGeom>
          <a:noFill/>
        </p:spPr>
        <p:txBody>
          <a:bodyPr wrap="square" rtlCol="0">
            <a:spAutoFit/>
          </a:bodyPr>
          <a:lstStyle/>
          <a:p>
            <a:pPr lvl="0" eaLnBrk="0" fontAlgn="base" hangingPunct="0">
              <a:spcBef>
                <a:spcPct val="0"/>
              </a:spcBef>
              <a:spcAft>
                <a:spcPct val="0"/>
              </a:spcAft>
            </a:pPr>
            <a:r>
              <a:rPr lang="en-NZ" dirty="0" smtClean="0">
                <a:solidFill>
                  <a:srgbClr val="000000"/>
                </a:solidFill>
                <a:latin typeface="Calibri" pitchFamily="34" charset="0"/>
                <a:ea typeface="Arial,Bold"/>
                <a:cs typeface="Calibri" pitchFamily="34" charset="0"/>
              </a:rPr>
              <a:t>Fig 17 Mesh debris screen above culvert intake.  Second pipe just visible</a:t>
            </a:r>
            <a:endParaRPr lang="en-NZ" sz="3200" dirty="0" smtClean="0">
              <a:latin typeface="Arial" pitchFamily="34" charset="0"/>
              <a:cs typeface="Arial" pitchFamily="34" charset="0"/>
            </a:endParaRPr>
          </a:p>
        </p:txBody>
      </p:sp>
      <p:sp>
        <p:nvSpPr>
          <p:cNvPr id="7" name="TextBox 6"/>
          <p:cNvSpPr txBox="1"/>
          <p:nvPr/>
        </p:nvSpPr>
        <p:spPr>
          <a:xfrm>
            <a:off x="7812360" y="6381328"/>
            <a:ext cx="864096" cy="369332"/>
          </a:xfrm>
          <a:prstGeom prst="rect">
            <a:avLst/>
          </a:prstGeom>
          <a:noFill/>
        </p:spPr>
        <p:txBody>
          <a:bodyPr wrap="square" rtlCol="0">
            <a:spAutoFit/>
          </a:bodyPr>
          <a:lstStyle/>
          <a:p>
            <a:r>
              <a:rPr lang="en-NZ" dirty="0" smtClean="0"/>
              <a:t>Fig 11</a:t>
            </a:r>
            <a:endParaRPr lang="en-N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srcRect/>
          <a:stretch>
            <a:fillRect/>
          </a:stretch>
        </p:blipFill>
        <p:spPr bwMode="auto">
          <a:xfrm>
            <a:off x="179512" y="260648"/>
            <a:ext cx="4176464" cy="3456384"/>
          </a:xfrm>
          <a:prstGeom prst="rect">
            <a:avLst/>
          </a:prstGeom>
          <a:noFill/>
          <a:ln w="9525">
            <a:noFill/>
            <a:miter lim="800000"/>
            <a:headEnd/>
            <a:tailEnd/>
          </a:ln>
        </p:spPr>
      </p:pic>
      <p:pic>
        <p:nvPicPr>
          <p:cNvPr id="3" name="Picture 2"/>
          <p:cNvPicPr/>
          <p:nvPr/>
        </p:nvPicPr>
        <p:blipFill>
          <a:blip r:embed="rId3" cstate="email"/>
          <a:srcRect/>
          <a:stretch>
            <a:fillRect/>
          </a:stretch>
        </p:blipFill>
        <p:spPr bwMode="auto">
          <a:xfrm>
            <a:off x="5148064" y="332656"/>
            <a:ext cx="3754319" cy="4680520"/>
          </a:xfrm>
          <a:prstGeom prst="rect">
            <a:avLst/>
          </a:prstGeom>
          <a:noFill/>
          <a:ln w="9525">
            <a:noFill/>
            <a:miter lim="800000"/>
            <a:headEnd/>
            <a:tailEnd/>
          </a:ln>
        </p:spPr>
      </p:pic>
      <p:sp>
        <p:nvSpPr>
          <p:cNvPr id="70658" name="Rectangle 2"/>
          <p:cNvSpPr>
            <a:spLocks noChangeArrowheads="1"/>
          </p:cNvSpPr>
          <p:nvPr/>
        </p:nvSpPr>
        <p:spPr bwMode="auto">
          <a:xfrm>
            <a:off x="0" y="-463897"/>
            <a:ext cx="341987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NZ" sz="1100" dirty="0" smtClean="0">
              <a:solidFill>
                <a:srgbClr val="000000"/>
              </a:solidFill>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NZ" sz="1100" dirty="0" smtClean="0">
              <a:solidFill>
                <a:srgbClr val="000000"/>
              </a:solidFill>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659" name="Rectangle 3"/>
          <p:cNvSpPr>
            <a:spLocks noChangeArrowheads="1"/>
          </p:cNvSpPr>
          <p:nvPr/>
        </p:nvSpPr>
        <p:spPr bwMode="auto">
          <a:xfrm>
            <a:off x="0" y="-174271"/>
            <a:ext cx="3059832"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NZ" sz="1100" dirty="0" smtClean="0">
              <a:solidFill>
                <a:srgbClr val="000000"/>
              </a:solidFill>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fontAlgn="base">
              <a:spcBef>
                <a:spcPct val="0"/>
              </a:spcBef>
              <a:spcAft>
                <a:spcPct val="0"/>
              </a:spcAf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fontAlgn="base">
              <a:spcBef>
                <a:spcPct val="0"/>
              </a:spcBef>
              <a:spcAft>
                <a:spcPct val="0"/>
              </a:spcAft>
            </a:pPr>
            <a:endParaRPr lang="en-NZ" sz="1100" dirty="0" smtClean="0">
              <a:solidFill>
                <a:srgbClr val="000000"/>
              </a:solidFill>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NZ" sz="1100" dirty="0" smtClean="0">
              <a:solidFill>
                <a:srgbClr val="000000"/>
              </a:solidFill>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NZ" sz="1100" b="0" i="0" u="none" strike="noStrike" cap="none" normalizeH="0" baseline="0" dirty="0" smtClean="0">
              <a:ln>
                <a:noFill/>
              </a:ln>
              <a:solidFill>
                <a:srgbClr val="000000"/>
              </a:solidFill>
              <a:effectLst/>
              <a:latin typeface="Calibri" pitchFamily="34" charset="0"/>
              <a:ea typeface="Arial,Bold" charset="-128"/>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NZ" sz="1100" dirty="0" smtClean="0">
              <a:solidFill>
                <a:srgbClr val="000000"/>
              </a:solidFill>
              <a:latin typeface="Calibri" pitchFamily="34" charset="0"/>
              <a:ea typeface="Arial,Bold" charset="-128"/>
              <a:cs typeface="Calibri" pitchFamily="34" charset="0"/>
            </a:endParaRPr>
          </a:p>
        </p:txBody>
      </p:sp>
      <p:sp>
        <p:nvSpPr>
          <p:cNvPr id="8" name="TextBox 7"/>
          <p:cNvSpPr txBox="1"/>
          <p:nvPr/>
        </p:nvSpPr>
        <p:spPr>
          <a:xfrm>
            <a:off x="251520" y="3933056"/>
            <a:ext cx="3888432" cy="369332"/>
          </a:xfrm>
          <a:prstGeom prst="rect">
            <a:avLst/>
          </a:prstGeom>
          <a:noFill/>
        </p:spPr>
        <p:txBody>
          <a:bodyPr wrap="square" rtlCol="0">
            <a:spAutoFit/>
          </a:bodyPr>
          <a:lstStyle/>
          <a:p>
            <a:pPr lvl="0" fontAlgn="base">
              <a:spcBef>
                <a:spcPct val="0"/>
              </a:spcBef>
              <a:spcAft>
                <a:spcPct val="0"/>
              </a:spcAft>
            </a:pPr>
            <a:r>
              <a:rPr lang="en-NZ" dirty="0" smtClean="0">
                <a:solidFill>
                  <a:srgbClr val="000000"/>
                </a:solidFill>
                <a:latin typeface="Calibri" pitchFamily="34" charset="0"/>
                <a:ea typeface="Arial,Bold" charset="-128"/>
                <a:cs typeface="Calibri" pitchFamily="34" charset="0"/>
              </a:rPr>
              <a:t>Pump - second pipe system</a:t>
            </a:r>
            <a:endParaRPr lang="en-NZ" sz="3200" dirty="0" smtClean="0">
              <a:latin typeface="Arial" pitchFamily="34" charset="0"/>
              <a:cs typeface="Arial" pitchFamily="34" charset="0"/>
            </a:endParaRPr>
          </a:p>
        </p:txBody>
      </p:sp>
      <p:sp>
        <p:nvSpPr>
          <p:cNvPr id="9" name="TextBox 8"/>
          <p:cNvSpPr txBox="1"/>
          <p:nvPr/>
        </p:nvSpPr>
        <p:spPr>
          <a:xfrm>
            <a:off x="5148064" y="5301208"/>
            <a:ext cx="3888432" cy="646331"/>
          </a:xfrm>
          <a:prstGeom prst="rect">
            <a:avLst/>
          </a:prstGeom>
          <a:noFill/>
        </p:spPr>
        <p:txBody>
          <a:bodyPr wrap="square" rtlCol="0">
            <a:spAutoFit/>
          </a:bodyPr>
          <a:lstStyle/>
          <a:p>
            <a:pPr lvl="0" fontAlgn="base">
              <a:spcBef>
                <a:spcPct val="0"/>
              </a:spcBef>
              <a:spcAft>
                <a:spcPct val="0"/>
              </a:spcAft>
            </a:pPr>
            <a:r>
              <a:rPr lang="en-NZ" dirty="0" smtClean="0">
                <a:solidFill>
                  <a:srgbClr val="000000"/>
                </a:solidFill>
                <a:latin typeface="Calibri" pitchFamily="34" charset="0"/>
                <a:ea typeface="Arial,Bold" charset="-128"/>
                <a:cs typeface="Calibri" pitchFamily="34" charset="0"/>
              </a:rPr>
              <a:t>Additional second pipe on surface.  The first pipe is below ground at this point</a:t>
            </a:r>
          </a:p>
        </p:txBody>
      </p:sp>
      <p:sp>
        <p:nvSpPr>
          <p:cNvPr id="10" name="TextBox 9"/>
          <p:cNvSpPr txBox="1"/>
          <p:nvPr/>
        </p:nvSpPr>
        <p:spPr>
          <a:xfrm>
            <a:off x="7956376" y="6453336"/>
            <a:ext cx="864096" cy="369332"/>
          </a:xfrm>
          <a:prstGeom prst="rect">
            <a:avLst/>
          </a:prstGeom>
          <a:noFill/>
        </p:spPr>
        <p:txBody>
          <a:bodyPr wrap="square" rtlCol="0">
            <a:spAutoFit/>
          </a:bodyPr>
          <a:lstStyle/>
          <a:p>
            <a:r>
              <a:rPr lang="en-NZ" dirty="0" smtClean="0"/>
              <a:t>Fig 12</a:t>
            </a:r>
            <a:endParaRPr lang="en-N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30064.JPG"/>
          <p:cNvPicPr>
            <a:picLocks noChangeAspect="1"/>
          </p:cNvPicPr>
          <p:nvPr/>
        </p:nvPicPr>
        <p:blipFill>
          <a:blip r:embed="rId2" cstate="email"/>
          <a:stretch>
            <a:fillRect/>
          </a:stretch>
        </p:blipFill>
        <p:spPr>
          <a:xfrm>
            <a:off x="179513" y="116632"/>
            <a:ext cx="4320480" cy="3240360"/>
          </a:xfrm>
          <a:prstGeom prst="rect">
            <a:avLst/>
          </a:prstGeom>
        </p:spPr>
      </p:pic>
      <p:pic>
        <p:nvPicPr>
          <p:cNvPr id="3" name="Picture 2" descr="P1030065.JPG"/>
          <p:cNvPicPr>
            <a:picLocks noChangeAspect="1"/>
          </p:cNvPicPr>
          <p:nvPr/>
        </p:nvPicPr>
        <p:blipFill>
          <a:blip r:embed="rId3" cstate="email"/>
          <a:srcRect/>
          <a:stretch>
            <a:fillRect/>
          </a:stretch>
        </p:blipFill>
        <p:spPr>
          <a:xfrm>
            <a:off x="4211960" y="3140968"/>
            <a:ext cx="4644007" cy="3273480"/>
          </a:xfrm>
          <a:prstGeom prst="rect">
            <a:avLst/>
          </a:prstGeom>
        </p:spPr>
      </p:pic>
      <p:sp>
        <p:nvSpPr>
          <p:cNvPr id="4" name="TextBox 3"/>
          <p:cNvSpPr txBox="1"/>
          <p:nvPr/>
        </p:nvSpPr>
        <p:spPr>
          <a:xfrm>
            <a:off x="611560" y="4941168"/>
            <a:ext cx="3024336" cy="369332"/>
          </a:xfrm>
          <a:prstGeom prst="rect">
            <a:avLst/>
          </a:prstGeom>
          <a:noFill/>
        </p:spPr>
        <p:txBody>
          <a:bodyPr wrap="square" rtlCol="0">
            <a:spAutoFit/>
          </a:bodyPr>
          <a:lstStyle/>
          <a:p>
            <a:r>
              <a:rPr lang="en-NZ" dirty="0" smtClean="0"/>
              <a:t>Intake Structure.  </a:t>
            </a:r>
          </a:p>
        </p:txBody>
      </p:sp>
      <p:sp>
        <p:nvSpPr>
          <p:cNvPr id="5" name="TextBox 4"/>
          <p:cNvSpPr txBox="1"/>
          <p:nvPr/>
        </p:nvSpPr>
        <p:spPr>
          <a:xfrm>
            <a:off x="7812360" y="6453336"/>
            <a:ext cx="1008112" cy="369332"/>
          </a:xfrm>
          <a:prstGeom prst="rect">
            <a:avLst/>
          </a:prstGeom>
          <a:noFill/>
        </p:spPr>
        <p:txBody>
          <a:bodyPr wrap="square" rtlCol="0">
            <a:spAutoFit/>
          </a:bodyPr>
          <a:lstStyle/>
          <a:p>
            <a:r>
              <a:rPr lang="en-NZ" dirty="0" smtClean="0"/>
              <a:t>Fig 13</a:t>
            </a:r>
            <a:endParaRPr lang="en-N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Image may contain: text"/>
          <p:cNvPicPr>
            <a:picLocks noChangeAspect="1" noChangeArrowheads="1"/>
          </p:cNvPicPr>
          <p:nvPr/>
        </p:nvPicPr>
        <p:blipFill>
          <a:blip r:embed="rId2" cstate="email"/>
          <a:srcRect/>
          <a:stretch>
            <a:fillRect/>
          </a:stretch>
        </p:blipFill>
        <p:spPr bwMode="auto">
          <a:xfrm>
            <a:off x="0" y="-1"/>
            <a:ext cx="9144000" cy="6858001"/>
          </a:xfrm>
          <a:prstGeom prst="rect">
            <a:avLst/>
          </a:prstGeom>
          <a:noFill/>
        </p:spPr>
      </p:pic>
      <p:sp>
        <p:nvSpPr>
          <p:cNvPr id="3" name="TextBox 2"/>
          <p:cNvSpPr txBox="1"/>
          <p:nvPr/>
        </p:nvSpPr>
        <p:spPr>
          <a:xfrm>
            <a:off x="8172400" y="6453336"/>
            <a:ext cx="792088" cy="369332"/>
          </a:xfrm>
          <a:prstGeom prst="rect">
            <a:avLst/>
          </a:prstGeom>
          <a:solidFill>
            <a:schemeClr val="bg1"/>
          </a:solidFill>
        </p:spPr>
        <p:txBody>
          <a:bodyPr wrap="square" rtlCol="0">
            <a:spAutoFit/>
          </a:bodyPr>
          <a:lstStyle/>
          <a:p>
            <a:r>
              <a:rPr lang="en-NZ" dirty="0" smtClean="0"/>
              <a:t>Fig 14</a:t>
            </a:r>
            <a:endParaRPr lang="en-NZ"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5229200"/>
            <a:ext cx="6840760" cy="646331"/>
          </a:xfrm>
          <a:prstGeom prst="rect">
            <a:avLst/>
          </a:prstGeom>
          <a:noFill/>
        </p:spPr>
        <p:txBody>
          <a:bodyPr wrap="square" rtlCol="0">
            <a:spAutoFit/>
          </a:bodyPr>
          <a:lstStyle/>
          <a:p>
            <a:r>
              <a:rPr lang="en-NZ" dirty="0" smtClean="0"/>
              <a:t>Dissipater – Discharge flowing into Waitangi Stream.  Additional pipe placed to the rear, additional rip rap protection to reduce energy</a:t>
            </a:r>
            <a:endParaRPr lang="en-NZ" dirty="0"/>
          </a:p>
        </p:txBody>
      </p:sp>
      <p:pic>
        <p:nvPicPr>
          <p:cNvPr id="5" name="Picture 4"/>
          <p:cNvPicPr/>
          <p:nvPr/>
        </p:nvPicPr>
        <p:blipFill>
          <a:blip r:embed="rId2" cstate="email"/>
          <a:srcRect/>
          <a:stretch>
            <a:fillRect/>
          </a:stretch>
        </p:blipFill>
        <p:spPr bwMode="auto">
          <a:xfrm>
            <a:off x="395536" y="476672"/>
            <a:ext cx="5616624" cy="4320480"/>
          </a:xfrm>
          <a:prstGeom prst="rect">
            <a:avLst/>
          </a:prstGeom>
          <a:noFill/>
          <a:ln w="9525">
            <a:noFill/>
            <a:miter lim="800000"/>
            <a:headEnd/>
            <a:tailEnd/>
          </a:ln>
        </p:spPr>
      </p:pic>
      <p:sp>
        <p:nvSpPr>
          <p:cNvPr id="8" name="TextBox 7"/>
          <p:cNvSpPr txBox="1"/>
          <p:nvPr/>
        </p:nvSpPr>
        <p:spPr>
          <a:xfrm>
            <a:off x="8028384" y="6453336"/>
            <a:ext cx="1115616" cy="369332"/>
          </a:xfrm>
          <a:prstGeom prst="rect">
            <a:avLst/>
          </a:prstGeom>
          <a:noFill/>
        </p:spPr>
        <p:txBody>
          <a:bodyPr wrap="square" rtlCol="0">
            <a:spAutoFit/>
          </a:bodyPr>
          <a:lstStyle/>
          <a:p>
            <a:r>
              <a:rPr lang="en-NZ" dirty="0" smtClean="0"/>
              <a:t>Fig 15</a:t>
            </a:r>
            <a:endParaRPr lang="en-N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 may contain: plant, tree, outdoor, nature and water"/>
          <p:cNvPicPr>
            <a:picLocks noChangeAspect="1" noChangeArrowheads="1"/>
          </p:cNvPicPr>
          <p:nvPr/>
        </p:nvPicPr>
        <p:blipFill>
          <a:blip r:embed="rId2" cstate="email"/>
          <a:srcRect/>
          <a:stretch>
            <a:fillRect/>
          </a:stretch>
        </p:blipFill>
        <p:spPr bwMode="auto">
          <a:xfrm>
            <a:off x="0" y="-1"/>
            <a:ext cx="9144000" cy="6858001"/>
          </a:xfrm>
          <a:prstGeom prst="rect">
            <a:avLst/>
          </a:prstGeom>
          <a:noFill/>
        </p:spPr>
      </p:pic>
      <p:sp>
        <p:nvSpPr>
          <p:cNvPr id="3" name="TextBox 2"/>
          <p:cNvSpPr txBox="1"/>
          <p:nvPr/>
        </p:nvSpPr>
        <p:spPr>
          <a:xfrm>
            <a:off x="7956376" y="6381328"/>
            <a:ext cx="792088" cy="369332"/>
          </a:xfrm>
          <a:prstGeom prst="rect">
            <a:avLst/>
          </a:prstGeom>
          <a:solidFill>
            <a:schemeClr val="bg1"/>
          </a:solidFill>
        </p:spPr>
        <p:txBody>
          <a:bodyPr wrap="square" rtlCol="0">
            <a:spAutoFit/>
          </a:bodyPr>
          <a:lstStyle/>
          <a:p>
            <a:r>
              <a:rPr lang="en-NZ" dirty="0" smtClean="0"/>
              <a:t>Fig 16</a:t>
            </a:r>
            <a:endParaRPr lang="en-N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30073.JPG"/>
          <p:cNvPicPr>
            <a:picLocks noChangeAspect="1"/>
          </p:cNvPicPr>
          <p:nvPr/>
        </p:nvPicPr>
        <p:blipFill>
          <a:blip r:embed="rId2" cstate="email"/>
          <a:stretch>
            <a:fillRect/>
          </a:stretch>
        </p:blipFill>
        <p:spPr>
          <a:xfrm>
            <a:off x="251520" y="332656"/>
            <a:ext cx="4128459" cy="3096344"/>
          </a:xfrm>
          <a:prstGeom prst="rect">
            <a:avLst/>
          </a:prstGeom>
        </p:spPr>
      </p:pic>
      <p:pic>
        <p:nvPicPr>
          <p:cNvPr id="3" name="Picture 2" descr="P1030106.JPG"/>
          <p:cNvPicPr>
            <a:picLocks noChangeAspect="1"/>
          </p:cNvPicPr>
          <p:nvPr/>
        </p:nvPicPr>
        <p:blipFill>
          <a:blip r:embed="rId3" cstate="email"/>
          <a:stretch>
            <a:fillRect/>
          </a:stretch>
        </p:blipFill>
        <p:spPr>
          <a:xfrm>
            <a:off x="4860032" y="332656"/>
            <a:ext cx="4032448" cy="3024336"/>
          </a:xfrm>
          <a:prstGeom prst="rect">
            <a:avLst/>
          </a:prstGeom>
        </p:spPr>
      </p:pic>
      <p:pic>
        <p:nvPicPr>
          <p:cNvPr id="5" name="Picture 4" descr="P1030105.JPG"/>
          <p:cNvPicPr>
            <a:picLocks noChangeAspect="1"/>
          </p:cNvPicPr>
          <p:nvPr/>
        </p:nvPicPr>
        <p:blipFill>
          <a:blip r:embed="rId4" cstate="email">
            <a:lum bright="10000"/>
          </a:blip>
          <a:stretch>
            <a:fillRect/>
          </a:stretch>
        </p:blipFill>
        <p:spPr>
          <a:xfrm>
            <a:off x="251520" y="3645024"/>
            <a:ext cx="4032448" cy="3024336"/>
          </a:xfrm>
          <a:prstGeom prst="rect">
            <a:avLst/>
          </a:prstGeom>
        </p:spPr>
      </p:pic>
      <p:sp>
        <p:nvSpPr>
          <p:cNvPr id="6" name="TextBox 5"/>
          <p:cNvSpPr txBox="1"/>
          <p:nvPr/>
        </p:nvSpPr>
        <p:spPr>
          <a:xfrm>
            <a:off x="4788024" y="3717033"/>
            <a:ext cx="3960440" cy="1754326"/>
          </a:xfrm>
          <a:prstGeom prst="rect">
            <a:avLst/>
          </a:prstGeom>
          <a:noFill/>
        </p:spPr>
        <p:txBody>
          <a:bodyPr wrap="square" rtlCol="0">
            <a:spAutoFit/>
          </a:bodyPr>
          <a:lstStyle/>
          <a:p>
            <a:r>
              <a:rPr lang="en-NZ" dirty="0" smtClean="0"/>
              <a:t>Spencer Road Culvert Flow 360L/s. Depth approximately 35% of capacity</a:t>
            </a:r>
          </a:p>
          <a:p>
            <a:endParaRPr lang="en-NZ" dirty="0"/>
          </a:p>
          <a:p>
            <a:endParaRPr lang="en-NZ" dirty="0" smtClean="0"/>
          </a:p>
          <a:p>
            <a:endParaRPr lang="en-NZ" dirty="0"/>
          </a:p>
          <a:p>
            <a:endParaRPr lang="en-NZ" dirty="0"/>
          </a:p>
        </p:txBody>
      </p:sp>
      <p:sp>
        <p:nvSpPr>
          <p:cNvPr id="7" name="TextBox 6"/>
          <p:cNvSpPr txBox="1"/>
          <p:nvPr/>
        </p:nvSpPr>
        <p:spPr>
          <a:xfrm>
            <a:off x="8100392" y="6309320"/>
            <a:ext cx="864096" cy="369332"/>
          </a:xfrm>
          <a:prstGeom prst="rect">
            <a:avLst/>
          </a:prstGeom>
          <a:noFill/>
        </p:spPr>
        <p:txBody>
          <a:bodyPr wrap="square" rtlCol="0">
            <a:spAutoFit/>
          </a:bodyPr>
          <a:lstStyle/>
          <a:p>
            <a:r>
              <a:rPr lang="en-NZ" dirty="0" smtClean="0"/>
              <a:t>Fig 17</a:t>
            </a:r>
            <a:endParaRPr lang="en-N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No automatic alt text available."/>
          <p:cNvPicPr>
            <a:picLocks noChangeAspect="1" noChangeArrowheads="1"/>
          </p:cNvPicPr>
          <p:nvPr/>
        </p:nvPicPr>
        <p:blipFill>
          <a:blip r:embed="rId2" cstate="email"/>
          <a:srcRect/>
          <a:stretch>
            <a:fillRect/>
          </a:stretch>
        </p:blipFill>
        <p:spPr bwMode="auto">
          <a:xfrm>
            <a:off x="0" y="-1"/>
            <a:ext cx="9144000" cy="6858001"/>
          </a:xfrm>
          <a:prstGeom prst="rect">
            <a:avLst/>
          </a:prstGeom>
          <a:noFill/>
        </p:spPr>
      </p:pic>
      <p:sp>
        <p:nvSpPr>
          <p:cNvPr id="3" name="TextBox 2"/>
          <p:cNvSpPr txBox="1"/>
          <p:nvPr/>
        </p:nvSpPr>
        <p:spPr>
          <a:xfrm>
            <a:off x="827584" y="4941168"/>
            <a:ext cx="6552728" cy="369332"/>
          </a:xfrm>
          <a:prstGeom prst="rect">
            <a:avLst/>
          </a:prstGeom>
          <a:noFill/>
        </p:spPr>
        <p:txBody>
          <a:bodyPr wrap="square" rtlCol="0">
            <a:spAutoFit/>
          </a:bodyPr>
          <a:lstStyle/>
          <a:p>
            <a:r>
              <a:rPr lang="en-NZ" dirty="0" smtClean="0"/>
              <a:t>* Decrease Rates </a:t>
            </a:r>
            <a:r>
              <a:rPr lang="en-NZ" u="sng" dirty="0" smtClean="0"/>
              <a:t>Without</a:t>
            </a:r>
            <a:r>
              <a:rPr lang="en-NZ" dirty="0" smtClean="0"/>
              <a:t> Rainfall</a:t>
            </a:r>
            <a:endParaRPr lang="en-NZ" dirty="0"/>
          </a:p>
        </p:txBody>
      </p:sp>
      <p:sp>
        <p:nvSpPr>
          <p:cNvPr id="6" name="TextBox 5"/>
          <p:cNvSpPr txBox="1"/>
          <p:nvPr/>
        </p:nvSpPr>
        <p:spPr>
          <a:xfrm>
            <a:off x="5148064" y="2132856"/>
            <a:ext cx="576064" cy="523220"/>
          </a:xfrm>
          <a:prstGeom prst="rect">
            <a:avLst/>
          </a:prstGeom>
          <a:noFill/>
        </p:spPr>
        <p:txBody>
          <a:bodyPr wrap="square" rtlCol="0">
            <a:spAutoFit/>
          </a:bodyPr>
          <a:lstStyle/>
          <a:p>
            <a:r>
              <a:rPr lang="en-NZ" sz="2800" dirty="0" smtClean="0">
                <a:solidFill>
                  <a:schemeClr val="bg1"/>
                </a:solidFill>
              </a:rPr>
              <a:t>*</a:t>
            </a:r>
            <a:endParaRPr lang="en-NZ" sz="2800" dirty="0">
              <a:solidFill>
                <a:schemeClr val="bg1"/>
              </a:solidFill>
            </a:endParaRPr>
          </a:p>
        </p:txBody>
      </p:sp>
      <p:sp>
        <p:nvSpPr>
          <p:cNvPr id="7" name="TextBox 6"/>
          <p:cNvSpPr txBox="1"/>
          <p:nvPr/>
        </p:nvSpPr>
        <p:spPr>
          <a:xfrm>
            <a:off x="8172400" y="6381328"/>
            <a:ext cx="792088" cy="369332"/>
          </a:xfrm>
          <a:prstGeom prst="rect">
            <a:avLst/>
          </a:prstGeom>
          <a:solidFill>
            <a:schemeClr val="bg1"/>
          </a:solidFill>
        </p:spPr>
        <p:txBody>
          <a:bodyPr wrap="square" rtlCol="0">
            <a:spAutoFit/>
          </a:bodyPr>
          <a:lstStyle/>
          <a:p>
            <a:r>
              <a:rPr lang="en-NZ" dirty="0" smtClean="0"/>
              <a:t>Fig 18</a:t>
            </a:r>
            <a:endParaRPr lang="en-N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email"/>
          <a:srcRect/>
          <a:stretch>
            <a:fillRect/>
          </a:stretch>
        </p:blipFill>
        <p:spPr bwMode="auto">
          <a:xfrm>
            <a:off x="-1017" y="17240"/>
            <a:ext cx="9145017" cy="6840760"/>
          </a:xfrm>
          <a:prstGeom prst="rect">
            <a:avLst/>
          </a:prstGeom>
          <a:noFill/>
          <a:ln w="9525">
            <a:noFill/>
            <a:miter lim="800000"/>
            <a:headEnd/>
            <a:tailEnd/>
          </a:ln>
        </p:spPr>
      </p:pic>
      <p:sp>
        <p:nvSpPr>
          <p:cNvPr id="3" name="TextBox 2"/>
          <p:cNvSpPr txBox="1"/>
          <p:nvPr/>
        </p:nvSpPr>
        <p:spPr>
          <a:xfrm>
            <a:off x="8100392" y="6381328"/>
            <a:ext cx="792088" cy="369332"/>
          </a:xfrm>
          <a:prstGeom prst="rect">
            <a:avLst/>
          </a:prstGeom>
          <a:solidFill>
            <a:schemeClr val="bg1"/>
          </a:solidFill>
        </p:spPr>
        <p:txBody>
          <a:bodyPr wrap="square" rtlCol="0">
            <a:spAutoFit/>
          </a:bodyPr>
          <a:lstStyle/>
          <a:p>
            <a:r>
              <a:rPr lang="en-NZ" dirty="0" smtClean="0"/>
              <a:t>Fig 19</a:t>
            </a:r>
            <a:endParaRPr lang="en-N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a:p>
        </p:txBody>
      </p:sp>
      <p:sp>
        <p:nvSpPr>
          <p:cNvPr id="3" name="Subtitle 2"/>
          <p:cNvSpPr>
            <a:spLocks noGrp="1"/>
          </p:cNvSpPr>
          <p:nvPr>
            <p:ph type="subTitle" idx="1"/>
          </p:nvPr>
        </p:nvSpPr>
        <p:spPr/>
        <p:txBody>
          <a:bodyPr/>
          <a:lstStyle/>
          <a:p>
            <a:endParaRPr lang="en-NZ"/>
          </a:p>
        </p:txBody>
      </p:sp>
      <p:pic>
        <p:nvPicPr>
          <p:cNvPr id="18434" name="Picture 2"/>
          <p:cNvPicPr>
            <a:picLocks noChangeAspect="1" noChangeArrowheads="1"/>
          </p:cNvPicPr>
          <p:nvPr/>
        </p:nvPicPr>
        <p:blipFill>
          <a:blip r:embed="rId2" cstate="email"/>
          <a:srcRect/>
          <a:stretch>
            <a:fillRect/>
          </a:stretch>
        </p:blipFill>
        <p:spPr bwMode="auto">
          <a:xfrm>
            <a:off x="-1" y="0"/>
            <a:ext cx="9144001" cy="6858000"/>
          </a:xfrm>
          <a:prstGeom prst="rect">
            <a:avLst/>
          </a:prstGeom>
          <a:noFill/>
          <a:ln w="9525">
            <a:noFill/>
            <a:miter lim="800000"/>
            <a:headEnd/>
            <a:tailEnd/>
          </a:ln>
        </p:spPr>
      </p:pic>
      <p:sp>
        <p:nvSpPr>
          <p:cNvPr id="5" name="Oval 4"/>
          <p:cNvSpPr/>
          <p:nvPr/>
        </p:nvSpPr>
        <p:spPr>
          <a:xfrm>
            <a:off x="2699792" y="2996952"/>
            <a:ext cx="5400600" cy="22322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395536" y="6237312"/>
            <a:ext cx="6264696" cy="369332"/>
          </a:xfrm>
          <a:prstGeom prst="rect">
            <a:avLst/>
          </a:prstGeom>
          <a:solidFill>
            <a:schemeClr val="bg1"/>
          </a:solidFill>
        </p:spPr>
        <p:txBody>
          <a:bodyPr wrap="square" rtlCol="0">
            <a:spAutoFit/>
          </a:bodyPr>
          <a:lstStyle/>
          <a:p>
            <a:r>
              <a:rPr lang="en-NZ" b="1" dirty="0" smtClean="0"/>
              <a:t>Lake Okareka Discharge to Lake Tarawera via Waitangi Stream</a:t>
            </a:r>
            <a:endParaRPr lang="en-NZ" b="1" dirty="0"/>
          </a:p>
        </p:txBody>
      </p:sp>
      <p:sp>
        <p:nvSpPr>
          <p:cNvPr id="7" name="TextBox 6"/>
          <p:cNvSpPr txBox="1"/>
          <p:nvPr/>
        </p:nvSpPr>
        <p:spPr>
          <a:xfrm>
            <a:off x="8244408" y="6309320"/>
            <a:ext cx="720080" cy="369332"/>
          </a:xfrm>
          <a:prstGeom prst="rect">
            <a:avLst/>
          </a:prstGeom>
          <a:solidFill>
            <a:schemeClr val="bg1"/>
          </a:solidFill>
        </p:spPr>
        <p:txBody>
          <a:bodyPr wrap="square" rtlCol="0">
            <a:spAutoFit/>
          </a:bodyPr>
          <a:lstStyle/>
          <a:p>
            <a:r>
              <a:rPr lang="en-NZ" dirty="0" smtClean="0"/>
              <a:t>Fig 2</a:t>
            </a:r>
            <a:endParaRPr lang="en-N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srcRect/>
          <a:stretch>
            <a:fillRect/>
          </a:stretch>
        </p:blipFill>
        <p:spPr bwMode="auto">
          <a:xfrm>
            <a:off x="0" y="1844824"/>
            <a:ext cx="4499992" cy="3312368"/>
          </a:xfrm>
          <a:prstGeom prst="rect">
            <a:avLst/>
          </a:prstGeom>
          <a:noFill/>
          <a:ln w="9525">
            <a:noFill/>
            <a:miter lim="800000"/>
            <a:headEnd/>
            <a:tailEnd/>
          </a:ln>
        </p:spPr>
      </p:pic>
      <p:pic>
        <p:nvPicPr>
          <p:cNvPr id="3" name="Picture 2"/>
          <p:cNvPicPr>
            <a:picLocks noChangeAspect="1" noChangeArrowheads="1"/>
          </p:cNvPicPr>
          <p:nvPr/>
        </p:nvPicPr>
        <p:blipFill>
          <a:blip r:embed="rId3" cstate="email"/>
          <a:srcRect/>
          <a:stretch>
            <a:fillRect/>
          </a:stretch>
        </p:blipFill>
        <p:spPr bwMode="auto">
          <a:xfrm>
            <a:off x="1835696" y="1196752"/>
            <a:ext cx="1886610" cy="288032"/>
          </a:xfrm>
          <a:prstGeom prst="rect">
            <a:avLst/>
          </a:prstGeom>
          <a:noFill/>
          <a:ln w="9525">
            <a:noFill/>
            <a:miter lim="800000"/>
            <a:headEnd/>
            <a:tailEnd/>
          </a:ln>
        </p:spPr>
      </p:pic>
      <p:pic>
        <p:nvPicPr>
          <p:cNvPr id="4" name="Picture 3"/>
          <p:cNvPicPr>
            <a:picLocks noChangeAspect="1" noChangeArrowheads="1"/>
          </p:cNvPicPr>
          <p:nvPr/>
        </p:nvPicPr>
        <p:blipFill>
          <a:blip r:embed="rId4" cstate="email"/>
          <a:srcRect/>
          <a:stretch>
            <a:fillRect/>
          </a:stretch>
        </p:blipFill>
        <p:spPr bwMode="auto">
          <a:xfrm>
            <a:off x="107504" y="1268760"/>
            <a:ext cx="1512168" cy="504056"/>
          </a:xfrm>
          <a:prstGeom prst="rect">
            <a:avLst/>
          </a:prstGeom>
          <a:noFill/>
          <a:ln w="9525">
            <a:noFill/>
            <a:miter lim="800000"/>
            <a:headEnd/>
            <a:tailEnd/>
          </a:ln>
        </p:spPr>
      </p:pic>
      <p:pic>
        <p:nvPicPr>
          <p:cNvPr id="6147" name="Picture 3"/>
          <p:cNvPicPr>
            <a:picLocks noChangeAspect="1" noChangeArrowheads="1"/>
          </p:cNvPicPr>
          <p:nvPr/>
        </p:nvPicPr>
        <p:blipFill>
          <a:blip r:embed="rId5" cstate="email"/>
          <a:srcRect/>
          <a:stretch>
            <a:fillRect/>
          </a:stretch>
        </p:blipFill>
        <p:spPr bwMode="auto">
          <a:xfrm>
            <a:off x="4619144" y="1772816"/>
            <a:ext cx="4456126" cy="3312368"/>
          </a:xfrm>
          <a:prstGeom prst="rect">
            <a:avLst/>
          </a:prstGeom>
          <a:noFill/>
          <a:ln w="9525">
            <a:noFill/>
            <a:miter lim="800000"/>
            <a:headEnd/>
            <a:tailEnd/>
          </a:ln>
        </p:spPr>
      </p:pic>
      <p:sp>
        <p:nvSpPr>
          <p:cNvPr id="6" name="TextBox 5"/>
          <p:cNvSpPr txBox="1"/>
          <p:nvPr/>
        </p:nvSpPr>
        <p:spPr>
          <a:xfrm>
            <a:off x="107504" y="5229200"/>
            <a:ext cx="9036496" cy="1323439"/>
          </a:xfrm>
          <a:prstGeom prst="rect">
            <a:avLst/>
          </a:prstGeom>
          <a:noFill/>
        </p:spPr>
        <p:txBody>
          <a:bodyPr wrap="square" rtlCol="0">
            <a:spAutoFit/>
          </a:bodyPr>
          <a:lstStyle/>
          <a:p>
            <a:r>
              <a:rPr lang="en-NZ" sz="1600" b="1" dirty="0" smtClean="0"/>
              <a:t>Consent Target Range 353.5m – 353.9m</a:t>
            </a:r>
          </a:p>
          <a:p>
            <a:r>
              <a:rPr lang="en-NZ" sz="1600" dirty="0" smtClean="0"/>
              <a:t>13 February 2017 	Lake Level 353.531m 	(31mm above the target minimum, 361mm below target max)</a:t>
            </a:r>
          </a:p>
          <a:p>
            <a:r>
              <a:rPr lang="en-NZ" sz="1600" dirty="0" smtClean="0"/>
              <a:t>13 March 2017 	Lake Level 353.9m 	(At the target maximum)</a:t>
            </a:r>
          </a:p>
          <a:p>
            <a:r>
              <a:rPr lang="en-NZ" sz="1600" dirty="0" smtClean="0"/>
              <a:t>17 April 2017	Lake Level 354.304m	(404mm above target maximum)</a:t>
            </a:r>
          </a:p>
          <a:p>
            <a:r>
              <a:rPr lang="en-NZ" sz="1600" dirty="0" smtClean="0"/>
              <a:t>3 September 2017	Lake Level 354.566m	(666mm above target maximum)</a:t>
            </a:r>
            <a:endParaRPr lang="en-NZ" sz="1600" dirty="0"/>
          </a:p>
        </p:txBody>
      </p:sp>
      <p:sp>
        <p:nvSpPr>
          <p:cNvPr id="7" name="TextBox 6"/>
          <p:cNvSpPr txBox="1"/>
          <p:nvPr/>
        </p:nvSpPr>
        <p:spPr>
          <a:xfrm>
            <a:off x="4139952" y="1196752"/>
            <a:ext cx="4896544" cy="369332"/>
          </a:xfrm>
          <a:prstGeom prst="rect">
            <a:avLst/>
          </a:prstGeom>
          <a:noFill/>
        </p:spPr>
        <p:txBody>
          <a:bodyPr wrap="square" rtlCol="0">
            <a:spAutoFit/>
          </a:bodyPr>
          <a:lstStyle/>
          <a:p>
            <a:r>
              <a:rPr lang="en-NZ" dirty="0" smtClean="0"/>
              <a:t>Lake Okareka Lake Levels – Low and High of 2017</a:t>
            </a:r>
            <a:endParaRPr lang="en-NZ" dirty="0"/>
          </a:p>
        </p:txBody>
      </p:sp>
      <p:sp>
        <p:nvSpPr>
          <p:cNvPr id="8" name="TextBox 7"/>
          <p:cNvSpPr txBox="1"/>
          <p:nvPr/>
        </p:nvSpPr>
        <p:spPr>
          <a:xfrm>
            <a:off x="7956376" y="6453336"/>
            <a:ext cx="1187624" cy="369332"/>
          </a:xfrm>
          <a:prstGeom prst="rect">
            <a:avLst/>
          </a:prstGeom>
          <a:noFill/>
        </p:spPr>
        <p:txBody>
          <a:bodyPr wrap="square" rtlCol="0">
            <a:spAutoFit/>
          </a:bodyPr>
          <a:lstStyle/>
          <a:p>
            <a:r>
              <a:rPr lang="en-NZ" dirty="0" smtClean="0"/>
              <a:t>Fig 20</a:t>
            </a:r>
            <a:endParaRPr lang="en-N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srcRect/>
          <a:stretch>
            <a:fillRect/>
          </a:stretch>
        </p:blipFill>
        <p:spPr bwMode="auto">
          <a:xfrm>
            <a:off x="0" y="0"/>
            <a:ext cx="8892481" cy="6385875"/>
          </a:xfrm>
          <a:prstGeom prst="rect">
            <a:avLst/>
          </a:prstGeom>
          <a:noFill/>
          <a:ln w="9525">
            <a:noFill/>
            <a:miter lim="800000"/>
            <a:headEnd/>
            <a:tailEnd/>
          </a:ln>
        </p:spPr>
      </p:pic>
      <p:cxnSp>
        <p:nvCxnSpPr>
          <p:cNvPr id="4" name="Straight Connector 3"/>
          <p:cNvCxnSpPr/>
          <p:nvPr/>
        </p:nvCxnSpPr>
        <p:spPr>
          <a:xfrm flipH="1">
            <a:off x="3059832" y="3501008"/>
            <a:ext cx="5832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99992" y="3068960"/>
            <a:ext cx="4032448" cy="369332"/>
          </a:xfrm>
          <a:prstGeom prst="rect">
            <a:avLst/>
          </a:prstGeom>
          <a:solidFill>
            <a:schemeClr val="bg1"/>
          </a:solidFill>
        </p:spPr>
        <p:txBody>
          <a:bodyPr wrap="square" rtlCol="0">
            <a:spAutoFit/>
          </a:bodyPr>
          <a:lstStyle/>
          <a:p>
            <a:r>
              <a:rPr lang="en-NZ" dirty="0" smtClean="0"/>
              <a:t>Recent Level – Highest </a:t>
            </a:r>
            <a:r>
              <a:rPr lang="en-NZ" smtClean="0"/>
              <a:t>since 1965</a:t>
            </a:r>
            <a:endParaRPr lang="en-NZ" dirty="0"/>
          </a:p>
        </p:txBody>
      </p:sp>
      <p:sp>
        <p:nvSpPr>
          <p:cNvPr id="7" name="TextBox 6"/>
          <p:cNvSpPr txBox="1"/>
          <p:nvPr/>
        </p:nvSpPr>
        <p:spPr>
          <a:xfrm>
            <a:off x="3131840" y="908720"/>
            <a:ext cx="1944216" cy="369332"/>
          </a:xfrm>
          <a:prstGeom prst="rect">
            <a:avLst/>
          </a:prstGeom>
          <a:solidFill>
            <a:schemeClr val="bg1"/>
          </a:solidFill>
        </p:spPr>
        <p:txBody>
          <a:bodyPr wrap="square" rtlCol="0">
            <a:spAutoFit/>
          </a:bodyPr>
          <a:lstStyle/>
          <a:p>
            <a:r>
              <a:rPr lang="en-NZ" dirty="0" smtClean="0"/>
              <a:t>Historic High 1963</a:t>
            </a:r>
            <a:endParaRPr lang="en-NZ" dirty="0"/>
          </a:p>
        </p:txBody>
      </p:sp>
      <p:cxnSp>
        <p:nvCxnSpPr>
          <p:cNvPr id="9" name="Straight Arrow Connector 8"/>
          <p:cNvCxnSpPr>
            <a:stCxn id="7" idx="1"/>
          </p:cNvCxnSpPr>
          <p:nvPr/>
        </p:nvCxnSpPr>
        <p:spPr>
          <a:xfrm flipH="1" flipV="1">
            <a:off x="2627784" y="764704"/>
            <a:ext cx="504056" cy="3286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381328"/>
            <a:ext cx="792088" cy="369332"/>
          </a:xfrm>
          <a:prstGeom prst="rect">
            <a:avLst/>
          </a:prstGeom>
          <a:noFill/>
        </p:spPr>
        <p:txBody>
          <a:bodyPr wrap="square" rtlCol="0">
            <a:spAutoFit/>
          </a:bodyPr>
          <a:lstStyle/>
          <a:p>
            <a:r>
              <a:rPr lang="en-NZ" dirty="0" smtClean="0"/>
              <a:t>Fig 21</a:t>
            </a:r>
            <a:endParaRPr lang="en-NZ" dirty="0"/>
          </a:p>
        </p:txBody>
      </p:sp>
      <p:sp>
        <p:nvSpPr>
          <p:cNvPr id="10" name="TextBox 9"/>
          <p:cNvSpPr txBox="1"/>
          <p:nvPr/>
        </p:nvSpPr>
        <p:spPr>
          <a:xfrm>
            <a:off x="755576" y="6453336"/>
            <a:ext cx="3168352" cy="369332"/>
          </a:xfrm>
          <a:prstGeom prst="rect">
            <a:avLst/>
          </a:prstGeom>
          <a:noFill/>
        </p:spPr>
        <p:txBody>
          <a:bodyPr wrap="square" rtlCol="0">
            <a:spAutoFit/>
          </a:bodyPr>
          <a:lstStyle/>
          <a:p>
            <a:r>
              <a:rPr lang="en-NZ" dirty="0" smtClean="0"/>
              <a:t>Historic Lake Levels 1955 -2017</a:t>
            </a:r>
            <a:endParaRPr lang="en-NZ"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email"/>
          <a:srcRect/>
          <a:stretch>
            <a:fillRect/>
          </a:stretch>
        </p:blipFill>
        <p:spPr bwMode="auto">
          <a:xfrm>
            <a:off x="1074739" y="260648"/>
            <a:ext cx="8069261" cy="6192688"/>
          </a:xfrm>
          <a:prstGeom prst="rect">
            <a:avLst/>
          </a:prstGeom>
          <a:noFill/>
          <a:ln w="9525">
            <a:noFill/>
            <a:miter lim="800000"/>
            <a:headEnd/>
            <a:tailEnd/>
          </a:ln>
        </p:spPr>
      </p:pic>
      <p:pic>
        <p:nvPicPr>
          <p:cNvPr id="5" name="Picture 2"/>
          <p:cNvPicPr>
            <a:picLocks noChangeAspect="1" noChangeArrowheads="1"/>
          </p:cNvPicPr>
          <p:nvPr/>
        </p:nvPicPr>
        <p:blipFill>
          <a:blip r:embed="rId3" cstate="email"/>
          <a:srcRect/>
          <a:stretch>
            <a:fillRect/>
          </a:stretch>
        </p:blipFill>
        <p:spPr bwMode="auto">
          <a:xfrm>
            <a:off x="4427984" y="0"/>
            <a:ext cx="4536504" cy="432048"/>
          </a:xfrm>
          <a:prstGeom prst="rect">
            <a:avLst/>
          </a:prstGeom>
          <a:noFill/>
          <a:ln w="9525">
            <a:noFill/>
            <a:miter lim="800000"/>
            <a:headEnd/>
            <a:tailEnd/>
          </a:ln>
        </p:spPr>
      </p:pic>
      <p:pic>
        <p:nvPicPr>
          <p:cNvPr id="6" name="Picture 2"/>
          <p:cNvPicPr>
            <a:picLocks noChangeAspect="1" noChangeArrowheads="1"/>
          </p:cNvPicPr>
          <p:nvPr/>
        </p:nvPicPr>
        <p:blipFill>
          <a:blip r:embed="rId4" cstate="email"/>
          <a:srcRect/>
          <a:stretch>
            <a:fillRect/>
          </a:stretch>
        </p:blipFill>
        <p:spPr bwMode="auto">
          <a:xfrm>
            <a:off x="0" y="0"/>
            <a:ext cx="2520280" cy="792088"/>
          </a:xfrm>
          <a:prstGeom prst="rect">
            <a:avLst/>
          </a:prstGeom>
          <a:noFill/>
          <a:ln w="9525">
            <a:noFill/>
            <a:miter lim="800000"/>
            <a:headEnd/>
            <a:tailEnd/>
          </a:ln>
        </p:spPr>
      </p:pic>
      <p:sp>
        <p:nvSpPr>
          <p:cNvPr id="8" name="TextBox 7"/>
          <p:cNvSpPr txBox="1"/>
          <p:nvPr/>
        </p:nvSpPr>
        <p:spPr>
          <a:xfrm>
            <a:off x="0" y="6237312"/>
            <a:ext cx="9144000" cy="369332"/>
          </a:xfrm>
          <a:prstGeom prst="rect">
            <a:avLst/>
          </a:prstGeom>
          <a:noFill/>
        </p:spPr>
        <p:txBody>
          <a:bodyPr wrap="square" rtlCol="0">
            <a:spAutoFit/>
          </a:bodyPr>
          <a:lstStyle/>
          <a:p>
            <a:r>
              <a:rPr lang="en-NZ" dirty="0" smtClean="0"/>
              <a:t>Live Monitoring Lake Level Records began 1 January 2009 </a:t>
            </a:r>
            <a:endParaRPr lang="en-NZ" dirty="0">
              <a:solidFill>
                <a:srgbClr val="FF0000"/>
              </a:solidFill>
            </a:endParaRPr>
          </a:p>
        </p:txBody>
      </p:sp>
      <p:sp>
        <p:nvSpPr>
          <p:cNvPr id="7" name="TextBox 6"/>
          <p:cNvSpPr txBox="1"/>
          <p:nvPr/>
        </p:nvSpPr>
        <p:spPr>
          <a:xfrm>
            <a:off x="7956376" y="6453336"/>
            <a:ext cx="1008112" cy="369332"/>
          </a:xfrm>
          <a:prstGeom prst="rect">
            <a:avLst/>
          </a:prstGeom>
          <a:noFill/>
        </p:spPr>
        <p:txBody>
          <a:bodyPr wrap="square" rtlCol="0">
            <a:spAutoFit/>
          </a:bodyPr>
          <a:lstStyle/>
          <a:p>
            <a:r>
              <a:rPr lang="en-NZ" dirty="0" smtClean="0"/>
              <a:t>Fig 22</a:t>
            </a:r>
            <a:endParaRPr lang="en-N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srcRect/>
          <a:stretch>
            <a:fillRect/>
          </a:stretch>
        </p:blipFill>
        <p:spPr bwMode="auto">
          <a:xfrm>
            <a:off x="6588224" y="0"/>
            <a:ext cx="2555776" cy="745435"/>
          </a:xfrm>
          <a:prstGeom prst="rect">
            <a:avLst/>
          </a:prstGeom>
          <a:noFill/>
          <a:ln w="9525">
            <a:noFill/>
            <a:miter lim="800000"/>
            <a:headEnd/>
            <a:tailEnd/>
          </a:ln>
        </p:spPr>
      </p:pic>
      <p:pic>
        <p:nvPicPr>
          <p:cNvPr id="4" name="Picture 3"/>
          <p:cNvPicPr>
            <a:picLocks noChangeAspect="1" noChangeArrowheads="1"/>
          </p:cNvPicPr>
          <p:nvPr/>
        </p:nvPicPr>
        <p:blipFill>
          <a:blip r:embed="rId3" cstate="email"/>
          <a:srcRect/>
          <a:stretch>
            <a:fillRect/>
          </a:stretch>
        </p:blipFill>
        <p:spPr bwMode="auto">
          <a:xfrm>
            <a:off x="323528" y="116632"/>
            <a:ext cx="3249230" cy="432048"/>
          </a:xfrm>
          <a:prstGeom prst="rect">
            <a:avLst/>
          </a:prstGeom>
          <a:noFill/>
          <a:ln w="9525">
            <a:noFill/>
            <a:miter lim="800000"/>
            <a:headEnd/>
            <a:tailEnd/>
          </a:ln>
        </p:spPr>
      </p:pic>
      <p:sp>
        <p:nvSpPr>
          <p:cNvPr id="5" name="TextBox 4"/>
          <p:cNvSpPr txBox="1"/>
          <p:nvPr/>
        </p:nvSpPr>
        <p:spPr>
          <a:xfrm>
            <a:off x="7524328" y="1052736"/>
            <a:ext cx="1619672" cy="2062103"/>
          </a:xfrm>
          <a:prstGeom prst="rect">
            <a:avLst/>
          </a:prstGeom>
          <a:noFill/>
        </p:spPr>
        <p:txBody>
          <a:bodyPr wrap="square" rtlCol="0">
            <a:spAutoFit/>
          </a:bodyPr>
          <a:lstStyle/>
          <a:p>
            <a:r>
              <a:rPr lang="en-NZ" sz="1600" dirty="0" smtClean="0"/>
              <a:t>Maximum Lake Level 354.566m on  3 September 2017 </a:t>
            </a:r>
          </a:p>
          <a:p>
            <a:r>
              <a:rPr lang="en-NZ" sz="1600" dirty="0" smtClean="0"/>
              <a:t>Consent  Target Range</a:t>
            </a:r>
          </a:p>
          <a:p>
            <a:r>
              <a:rPr lang="en-NZ" sz="1600" dirty="0" smtClean="0"/>
              <a:t>Min 353.5m.  Max 353.9m</a:t>
            </a:r>
            <a:endParaRPr lang="en-NZ" sz="1600" dirty="0"/>
          </a:p>
        </p:txBody>
      </p:sp>
      <p:pic>
        <p:nvPicPr>
          <p:cNvPr id="10243" name="Picture 3"/>
          <p:cNvPicPr>
            <a:picLocks noChangeAspect="1" noChangeArrowheads="1"/>
          </p:cNvPicPr>
          <p:nvPr/>
        </p:nvPicPr>
        <p:blipFill>
          <a:blip r:embed="rId4" cstate="email"/>
          <a:srcRect/>
          <a:stretch>
            <a:fillRect/>
          </a:stretch>
        </p:blipFill>
        <p:spPr bwMode="auto">
          <a:xfrm>
            <a:off x="107504" y="692696"/>
            <a:ext cx="7488832" cy="5615467"/>
          </a:xfrm>
          <a:prstGeom prst="rect">
            <a:avLst/>
          </a:prstGeom>
          <a:noFill/>
          <a:ln w="9525">
            <a:noFill/>
            <a:miter lim="800000"/>
            <a:headEnd/>
            <a:tailEnd/>
          </a:ln>
        </p:spPr>
      </p:pic>
      <p:sp>
        <p:nvSpPr>
          <p:cNvPr id="7" name="TextBox 6"/>
          <p:cNvSpPr txBox="1"/>
          <p:nvPr/>
        </p:nvSpPr>
        <p:spPr>
          <a:xfrm>
            <a:off x="8100392" y="6237312"/>
            <a:ext cx="1043608" cy="369332"/>
          </a:xfrm>
          <a:prstGeom prst="rect">
            <a:avLst/>
          </a:prstGeom>
          <a:noFill/>
        </p:spPr>
        <p:txBody>
          <a:bodyPr wrap="square" rtlCol="0">
            <a:spAutoFit/>
          </a:bodyPr>
          <a:lstStyle/>
          <a:p>
            <a:r>
              <a:rPr lang="en-NZ" dirty="0" smtClean="0"/>
              <a:t>Fig 23</a:t>
            </a:r>
            <a:endParaRPr lang="en-NZ" dirty="0"/>
          </a:p>
        </p:txBody>
      </p:sp>
      <p:sp>
        <p:nvSpPr>
          <p:cNvPr id="8" name="TextBox 7"/>
          <p:cNvSpPr txBox="1"/>
          <p:nvPr/>
        </p:nvSpPr>
        <p:spPr>
          <a:xfrm>
            <a:off x="251520" y="6381328"/>
            <a:ext cx="6840760" cy="369332"/>
          </a:xfrm>
          <a:prstGeom prst="rect">
            <a:avLst/>
          </a:prstGeom>
          <a:noFill/>
        </p:spPr>
        <p:txBody>
          <a:bodyPr wrap="square" rtlCol="0">
            <a:spAutoFit/>
          </a:bodyPr>
          <a:lstStyle/>
          <a:p>
            <a:r>
              <a:rPr lang="en-NZ" dirty="0" smtClean="0"/>
              <a:t>Live Monitoring Lake Level  from 1 January 2017 – 10 November 2018</a:t>
            </a:r>
            <a:endParaRPr lang="en-NZ"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image003.jpg@01D4500F.5588B0A0"/>
          <p:cNvPicPr/>
          <p:nvPr/>
        </p:nvPicPr>
        <p:blipFill>
          <a:blip r:embed="rId2" cstate="email"/>
          <a:srcRect/>
          <a:stretch>
            <a:fillRect/>
          </a:stretch>
        </p:blipFill>
        <p:spPr bwMode="auto">
          <a:xfrm>
            <a:off x="107504" y="0"/>
            <a:ext cx="8136904" cy="5290170"/>
          </a:xfrm>
          <a:prstGeom prst="rect">
            <a:avLst/>
          </a:prstGeom>
          <a:noFill/>
          <a:ln w="9525">
            <a:noFill/>
            <a:miter lim="800000"/>
            <a:headEnd/>
            <a:tailEnd/>
          </a:ln>
        </p:spPr>
      </p:pic>
      <p:sp>
        <p:nvSpPr>
          <p:cNvPr id="3" name="TextBox 2"/>
          <p:cNvSpPr txBox="1"/>
          <p:nvPr/>
        </p:nvSpPr>
        <p:spPr>
          <a:xfrm>
            <a:off x="3779912" y="3717032"/>
            <a:ext cx="5256584" cy="1323439"/>
          </a:xfrm>
          <a:prstGeom prst="rect">
            <a:avLst/>
          </a:prstGeom>
          <a:noFill/>
          <a:ln>
            <a:solidFill>
              <a:schemeClr val="tx1"/>
            </a:solidFill>
          </a:ln>
        </p:spPr>
        <p:txBody>
          <a:bodyPr wrap="square" rtlCol="0">
            <a:spAutoFit/>
          </a:bodyPr>
          <a:lstStyle/>
          <a:p>
            <a:r>
              <a:rPr lang="en-NZ" sz="1600" b="1" dirty="0" smtClean="0"/>
              <a:t>Max Flow 500L/s (Orange) 4 Aug 2017 to 17 Oct 2018</a:t>
            </a:r>
          </a:p>
          <a:p>
            <a:r>
              <a:rPr lang="en-NZ" sz="1600" dirty="0" smtClean="0"/>
              <a:t>4 Aug to 2 Dec      	= 120 days</a:t>
            </a:r>
          </a:p>
          <a:p>
            <a:r>
              <a:rPr lang="en-NZ" sz="1600" dirty="0" smtClean="0"/>
              <a:t>17 Feb to 3 March 	= 14 days</a:t>
            </a:r>
          </a:p>
          <a:p>
            <a:r>
              <a:rPr lang="en-NZ" sz="1600" u="sng" dirty="0" smtClean="0"/>
              <a:t>9 June to 25 June  	= 16 days</a:t>
            </a:r>
          </a:p>
          <a:p>
            <a:r>
              <a:rPr lang="en-NZ" sz="1600" u="sng" dirty="0" smtClean="0"/>
              <a:t>Total		 150 days/399 = 38% of the time</a:t>
            </a:r>
            <a:endParaRPr lang="en-NZ" sz="1600" dirty="0"/>
          </a:p>
        </p:txBody>
      </p:sp>
      <p:sp>
        <p:nvSpPr>
          <p:cNvPr id="4" name="TextBox 3"/>
          <p:cNvSpPr txBox="1"/>
          <p:nvPr/>
        </p:nvSpPr>
        <p:spPr>
          <a:xfrm>
            <a:off x="467544" y="5229200"/>
            <a:ext cx="8496944" cy="2154436"/>
          </a:xfrm>
          <a:prstGeom prst="rect">
            <a:avLst/>
          </a:prstGeom>
          <a:noFill/>
        </p:spPr>
        <p:txBody>
          <a:bodyPr wrap="square" rtlCol="0">
            <a:spAutoFit/>
          </a:bodyPr>
          <a:lstStyle/>
          <a:p>
            <a:r>
              <a:rPr lang="en-NZ" sz="1600" dirty="0" smtClean="0"/>
              <a:t>Since the lake reached the consent  target level (02/12/17) the pump has been used to discharge @ 500L/s for 30 days.  30/399 = 8%</a:t>
            </a:r>
          </a:p>
          <a:p>
            <a:r>
              <a:rPr lang="en-NZ" sz="1600" dirty="0" smtClean="0"/>
              <a:t>From the end of the graph 01/09/18 to date 17/10/18 the discharge has been &lt;300L/s.</a:t>
            </a:r>
          </a:p>
          <a:p>
            <a:r>
              <a:rPr lang="en-NZ" sz="1600" dirty="0" smtClean="0"/>
              <a:t>Total discharge at 500L/s from 04/08/17 to 17/10/18 	= 150/446 = 34% of the time</a:t>
            </a:r>
          </a:p>
          <a:p>
            <a:r>
              <a:rPr lang="en-NZ" sz="1600" dirty="0" smtClean="0"/>
              <a:t>Total discharge at 500L/s from 02/12/17 to 17/10/18      = 30/446 = 7% of the time</a:t>
            </a:r>
          </a:p>
          <a:p>
            <a:endParaRPr lang="en-NZ" dirty="0" smtClean="0"/>
          </a:p>
          <a:p>
            <a:endParaRPr lang="en-NZ" dirty="0" smtClean="0"/>
          </a:p>
          <a:p>
            <a:endParaRPr lang="en-NZ" dirty="0"/>
          </a:p>
        </p:txBody>
      </p:sp>
      <p:sp>
        <p:nvSpPr>
          <p:cNvPr id="5" name="TextBox 4"/>
          <p:cNvSpPr txBox="1"/>
          <p:nvPr/>
        </p:nvSpPr>
        <p:spPr>
          <a:xfrm>
            <a:off x="8100392" y="6237312"/>
            <a:ext cx="792088" cy="369332"/>
          </a:xfrm>
          <a:prstGeom prst="rect">
            <a:avLst/>
          </a:prstGeom>
          <a:noFill/>
        </p:spPr>
        <p:txBody>
          <a:bodyPr wrap="square" rtlCol="0">
            <a:spAutoFit/>
          </a:bodyPr>
          <a:lstStyle/>
          <a:p>
            <a:r>
              <a:rPr lang="en-NZ" dirty="0" smtClean="0"/>
              <a:t>Fig 24</a:t>
            </a:r>
            <a:endParaRPr lang="en-N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260648"/>
            <a:ext cx="5904656" cy="369332"/>
          </a:xfrm>
          <a:prstGeom prst="rect">
            <a:avLst/>
          </a:prstGeom>
          <a:noFill/>
        </p:spPr>
        <p:txBody>
          <a:bodyPr wrap="square" rtlCol="0">
            <a:spAutoFit/>
          </a:bodyPr>
          <a:lstStyle/>
          <a:p>
            <a:r>
              <a:rPr lang="en-NZ" dirty="0" smtClean="0"/>
              <a:t>Rainfall Data from EDS Oct 2018</a:t>
            </a:r>
            <a:endParaRPr lang="en-NZ" dirty="0"/>
          </a:p>
        </p:txBody>
      </p:sp>
      <p:pic>
        <p:nvPicPr>
          <p:cNvPr id="6" name="Picture 3"/>
          <p:cNvPicPr>
            <a:picLocks noChangeAspect="1" noChangeArrowheads="1"/>
          </p:cNvPicPr>
          <p:nvPr/>
        </p:nvPicPr>
        <p:blipFill>
          <a:blip r:embed="rId2" cstate="email"/>
          <a:srcRect/>
          <a:stretch>
            <a:fillRect/>
          </a:stretch>
        </p:blipFill>
        <p:spPr bwMode="auto">
          <a:xfrm>
            <a:off x="2396800" y="836712"/>
            <a:ext cx="6747200" cy="3744416"/>
          </a:xfrm>
          <a:prstGeom prst="rect">
            <a:avLst/>
          </a:prstGeom>
          <a:noFill/>
          <a:ln w="9525">
            <a:noFill/>
            <a:miter lim="800000"/>
            <a:headEnd/>
            <a:tailEnd/>
          </a:ln>
        </p:spPr>
      </p:pic>
      <p:pic>
        <p:nvPicPr>
          <p:cNvPr id="9221" name="Picture 5"/>
          <p:cNvPicPr>
            <a:picLocks noChangeAspect="1" noChangeArrowheads="1"/>
          </p:cNvPicPr>
          <p:nvPr/>
        </p:nvPicPr>
        <p:blipFill>
          <a:blip r:embed="rId3" cstate="email"/>
          <a:srcRect/>
          <a:stretch>
            <a:fillRect/>
          </a:stretch>
        </p:blipFill>
        <p:spPr bwMode="auto">
          <a:xfrm>
            <a:off x="251520" y="3212976"/>
            <a:ext cx="2304256" cy="2469435"/>
          </a:xfrm>
          <a:prstGeom prst="rect">
            <a:avLst/>
          </a:prstGeom>
          <a:noFill/>
          <a:ln w="9525">
            <a:noFill/>
            <a:miter lim="800000"/>
            <a:headEnd/>
            <a:tailEnd/>
          </a:ln>
        </p:spPr>
      </p:pic>
      <p:sp>
        <p:nvSpPr>
          <p:cNvPr id="5" name="TextBox 4"/>
          <p:cNvSpPr txBox="1"/>
          <p:nvPr/>
        </p:nvSpPr>
        <p:spPr>
          <a:xfrm>
            <a:off x="8100392" y="6237312"/>
            <a:ext cx="792088" cy="369332"/>
          </a:xfrm>
          <a:prstGeom prst="rect">
            <a:avLst/>
          </a:prstGeom>
          <a:noFill/>
        </p:spPr>
        <p:txBody>
          <a:bodyPr wrap="square" rtlCol="0">
            <a:spAutoFit/>
          </a:bodyPr>
          <a:lstStyle/>
          <a:p>
            <a:r>
              <a:rPr lang="en-NZ" dirty="0" smtClean="0"/>
              <a:t>Fig 25</a:t>
            </a:r>
            <a:endParaRPr lang="en-NZ" dirty="0"/>
          </a:p>
        </p:txBody>
      </p:sp>
      <p:sp>
        <p:nvSpPr>
          <p:cNvPr id="7" name="TextBox 6"/>
          <p:cNvSpPr txBox="1"/>
          <p:nvPr/>
        </p:nvSpPr>
        <p:spPr>
          <a:xfrm>
            <a:off x="323528" y="6237312"/>
            <a:ext cx="7848872" cy="369332"/>
          </a:xfrm>
          <a:prstGeom prst="rect">
            <a:avLst/>
          </a:prstGeom>
          <a:noFill/>
        </p:spPr>
        <p:txBody>
          <a:bodyPr wrap="square" rtlCol="0">
            <a:spAutoFit/>
          </a:bodyPr>
          <a:lstStyle/>
          <a:p>
            <a:r>
              <a:rPr lang="en-NZ" dirty="0" smtClean="0"/>
              <a:t>Monthly Rainfall Lake Okareka 2017 and 2018 compared to 2007-2016 Averages</a:t>
            </a:r>
            <a:endParaRPr lang="en-N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2" y="356659"/>
            <a:ext cx="7740354" cy="585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3506400" y="116632"/>
            <a:ext cx="2399333" cy="60675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7884368" y="6309320"/>
            <a:ext cx="936104" cy="369332"/>
          </a:xfrm>
          <a:prstGeom prst="rect">
            <a:avLst/>
          </a:prstGeom>
          <a:noFill/>
        </p:spPr>
        <p:txBody>
          <a:bodyPr wrap="square" rtlCol="0">
            <a:spAutoFit/>
          </a:bodyPr>
          <a:lstStyle/>
          <a:p>
            <a:r>
              <a:rPr lang="en-NZ" dirty="0" smtClean="0"/>
              <a:t>Fig 26</a:t>
            </a:r>
            <a:endParaRPr lang="en-NZ" dirty="0"/>
          </a:p>
        </p:txBody>
      </p:sp>
      <p:sp>
        <p:nvSpPr>
          <p:cNvPr id="8" name="Rectangle 7"/>
          <p:cNvSpPr/>
          <p:nvPr/>
        </p:nvSpPr>
        <p:spPr>
          <a:xfrm>
            <a:off x="7308304" y="260648"/>
            <a:ext cx="9144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7380312" y="2132856"/>
            <a:ext cx="360040"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 xmlns:p14="http://schemas.microsoft.com/office/powerpoint/2010/main" val="40914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2"/>
          <p:cNvPicPr>
            <a:picLocks noChangeAspect="1" noChangeArrowheads="1"/>
          </p:cNvPicPr>
          <p:nvPr/>
        </p:nvPicPr>
        <p:blipFill>
          <a:blip r:embed="rId2" cstate="email"/>
          <a:srcRect/>
          <a:stretch>
            <a:fillRect/>
          </a:stretch>
        </p:blipFill>
        <p:spPr bwMode="auto">
          <a:xfrm>
            <a:off x="0" y="1268760"/>
            <a:ext cx="8865644" cy="4667225"/>
          </a:xfrm>
          <a:prstGeom prst="rect">
            <a:avLst/>
          </a:prstGeom>
          <a:noFill/>
          <a:ln w="9525">
            <a:noFill/>
            <a:miter lim="800000"/>
            <a:headEnd/>
            <a:tailEnd/>
          </a:ln>
        </p:spPr>
      </p:pic>
      <p:sp>
        <p:nvSpPr>
          <p:cNvPr id="3" name="TextBox 2"/>
          <p:cNvSpPr txBox="1"/>
          <p:nvPr/>
        </p:nvSpPr>
        <p:spPr>
          <a:xfrm>
            <a:off x="7812360" y="6381328"/>
            <a:ext cx="936104" cy="369332"/>
          </a:xfrm>
          <a:prstGeom prst="rect">
            <a:avLst/>
          </a:prstGeom>
          <a:noFill/>
        </p:spPr>
        <p:txBody>
          <a:bodyPr wrap="square" rtlCol="0">
            <a:spAutoFit/>
          </a:bodyPr>
          <a:lstStyle/>
          <a:p>
            <a:r>
              <a:rPr lang="en-NZ" dirty="0" smtClean="0"/>
              <a:t>Fig 27</a:t>
            </a:r>
            <a:endParaRPr lang="en-N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a:p>
        </p:txBody>
      </p:sp>
      <p:sp>
        <p:nvSpPr>
          <p:cNvPr id="3" name="Subtitle 2"/>
          <p:cNvSpPr>
            <a:spLocks noGrp="1"/>
          </p:cNvSpPr>
          <p:nvPr>
            <p:ph type="subTitle" idx="1"/>
          </p:nvPr>
        </p:nvSpPr>
        <p:spPr/>
        <p:txBody>
          <a:bodyPr/>
          <a:lstStyle/>
          <a:p>
            <a:endParaRPr lang="en-NZ"/>
          </a:p>
        </p:txBody>
      </p:sp>
      <p:sp>
        <p:nvSpPr>
          <p:cNvPr id="4" name="Text Placeholder 3"/>
          <p:cNvSpPr>
            <a:spLocks noGrp="1"/>
          </p:cNvSpPr>
          <p:nvPr>
            <p:ph type="body" sz="quarter" idx="13"/>
          </p:nvPr>
        </p:nvSpPr>
        <p:spPr/>
        <p:txBody>
          <a:bodyPr/>
          <a:lstStyle/>
          <a:p>
            <a:endParaRPr lang="en-NZ" dirty="0"/>
          </a:p>
        </p:txBody>
      </p:sp>
      <p:pic>
        <p:nvPicPr>
          <p:cNvPr id="7170" name="Picture 2"/>
          <p:cNvPicPr>
            <a:picLocks noChangeAspect="1" noChangeArrowheads="1"/>
          </p:cNvPicPr>
          <p:nvPr/>
        </p:nvPicPr>
        <p:blipFill>
          <a:blip r:embed="rId2" cstate="email"/>
          <a:srcRect/>
          <a:stretch>
            <a:fillRect/>
          </a:stretch>
        </p:blipFill>
        <p:spPr bwMode="auto">
          <a:xfrm>
            <a:off x="179513" y="116632"/>
            <a:ext cx="6646338" cy="5112568"/>
          </a:xfrm>
          <a:prstGeom prst="rect">
            <a:avLst/>
          </a:prstGeom>
          <a:noFill/>
          <a:ln w="9525">
            <a:noFill/>
            <a:miter lim="800000"/>
            <a:headEnd/>
            <a:tailEnd/>
          </a:ln>
        </p:spPr>
      </p:pic>
      <p:sp>
        <p:nvSpPr>
          <p:cNvPr id="6" name="Rectangle 5"/>
          <p:cNvSpPr/>
          <p:nvPr/>
        </p:nvSpPr>
        <p:spPr>
          <a:xfrm>
            <a:off x="10692680" y="386104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2"/>
          <p:cNvPicPr>
            <a:picLocks noChangeAspect="1" noChangeArrowheads="1"/>
          </p:cNvPicPr>
          <p:nvPr/>
        </p:nvPicPr>
        <p:blipFill>
          <a:blip r:embed="rId3" cstate="email"/>
          <a:srcRect/>
          <a:stretch>
            <a:fillRect/>
          </a:stretch>
        </p:blipFill>
        <p:spPr bwMode="auto">
          <a:xfrm>
            <a:off x="3635896" y="2492896"/>
            <a:ext cx="780537" cy="2952328"/>
          </a:xfrm>
          <a:prstGeom prst="rect">
            <a:avLst/>
          </a:prstGeom>
          <a:noFill/>
          <a:ln w="9525">
            <a:noFill/>
            <a:miter lim="800000"/>
            <a:headEnd/>
            <a:tailEnd/>
          </a:ln>
        </p:spPr>
      </p:pic>
      <p:pic>
        <p:nvPicPr>
          <p:cNvPr id="8" name="Picture 2"/>
          <p:cNvPicPr>
            <a:picLocks noChangeAspect="1" noChangeArrowheads="1"/>
          </p:cNvPicPr>
          <p:nvPr/>
        </p:nvPicPr>
        <p:blipFill>
          <a:blip r:embed="rId4" cstate="email"/>
          <a:srcRect/>
          <a:stretch>
            <a:fillRect/>
          </a:stretch>
        </p:blipFill>
        <p:spPr bwMode="auto">
          <a:xfrm>
            <a:off x="323528" y="2492896"/>
            <a:ext cx="3312368" cy="3158305"/>
          </a:xfrm>
          <a:prstGeom prst="rect">
            <a:avLst/>
          </a:prstGeom>
          <a:noFill/>
          <a:ln w="9525">
            <a:noFill/>
            <a:miter lim="800000"/>
            <a:headEnd/>
            <a:tailEnd/>
          </a:ln>
        </p:spPr>
      </p:pic>
      <p:sp>
        <p:nvSpPr>
          <p:cNvPr id="9" name="TextBox 8"/>
          <p:cNvSpPr txBox="1"/>
          <p:nvPr/>
        </p:nvSpPr>
        <p:spPr>
          <a:xfrm>
            <a:off x="7884368" y="6237312"/>
            <a:ext cx="936104" cy="369332"/>
          </a:xfrm>
          <a:prstGeom prst="rect">
            <a:avLst/>
          </a:prstGeom>
          <a:noFill/>
        </p:spPr>
        <p:txBody>
          <a:bodyPr wrap="square" rtlCol="0">
            <a:spAutoFit/>
          </a:bodyPr>
          <a:lstStyle/>
          <a:p>
            <a:r>
              <a:rPr lang="en-NZ" dirty="0" smtClean="0"/>
              <a:t>Fig 28</a:t>
            </a:r>
            <a:endParaRPr lang="en-N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email"/>
          <a:srcRect/>
          <a:stretch>
            <a:fillRect/>
          </a:stretch>
        </p:blipFill>
        <p:spPr bwMode="auto">
          <a:xfrm>
            <a:off x="179512" y="0"/>
            <a:ext cx="5240540" cy="6309320"/>
          </a:xfrm>
          <a:prstGeom prst="rect">
            <a:avLst/>
          </a:prstGeom>
          <a:noFill/>
          <a:ln w="9525">
            <a:noFill/>
            <a:miter lim="800000"/>
            <a:headEnd/>
            <a:tailEnd/>
          </a:ln>
        </p:spPr>
      </p:pic>
      <p:pic>
        <p:nvPicPr>
          <p:cNvPr id="6" name="Picture 2"/>
          <p:cNvPicPr>
            <a:picLocks noChangeAspect="1" noChangeArrowheads="1"/>
          </p:cNvPicPr>
          <p:nvPr/>
        </p:nvPicPr>
        <p:blipFill>
          <a:blip r:embed="rId3" cstate="email"/>
          <a:srcRect/>
          <a:stretch>
            <a:fillRect/>
          </a:stretch>
        </p:blipFill>
        <p:spPr bwMode="auto">
          <a:xfrm>
            <a:off x="107504" y="6309320"/>
            <a:ext cx="4881680" cy="360040"/>
          </a:xfrm>
          <a:prstGeom prst="rect">
            <a:avLst/>
          </a:prstGeom>
          <a:noFill/>
          <a:ln w="9525">
            <a:noFill/>
            <a:miter lim="800000"/>
            <a:headEnd/>
            <a:tailEnd/>
          </a:ln>
        </p:spPr>
      </p:pic>
      <p:sp>
        <p:nvSpPr>
          <p:cNvPr id="7" name="TextBox 6"/>
          <p:cNvSpPr txBox="1"/>
          <p:nvPr/>
        </p:nvSpPr>
        <p:spPr>
          <a:xfrm>
            <a:off x="6012160" y="5517232"/>
            <a:ext cx="1944216" cy="923330"/>
          </a:xfrm>
          <a:prstGeom prst="rect">
            <a:avLst/>
          </a:prstGeom>
          <a:noFill/>
        </p:spPr>
        <p:txBody>
          <a:bodyPr wrap="square" rtlCol="0">
            <a:spAutoFit/>
          </a:bodyPr>
          <a:lstStyle/>
          <a:p>
            <a:r>
              <a:rPr lang="en-NZ" dirty="0" smtClean="0"/>
              <a:t>Sample Collected 28 October 2017 after rainfall event</a:t>
            </a:r>
            <a:endParaRPr lang="en-NZ" dirty="0"/>
          </a:p>
        </p:txBody>
      </p:sp>
      <p:sp>
        <p:nvSpPr>
          <p:cNvPr id="8" name="TextBox 7"/>
          <p:cNvSpPr txBox="1"/>
          <p:nvPr/>
        </p:nvSpPr>
        <p:spPr>
          <a:xfrm>
            <a:off x="7956376" y="6309320"/>
            <a:ext cx="936104" cy="369332"/>
          </a:xfrm>
          <a:prstGeom prst="rect">
            <a:avLst/>
          </a:prstGeom>
          <a:noFill/>
        </p:spPr>
        <p:txBody>
          <a:bodyPr wrap="square" rtlCol="0">
            <a:spAutoFit/>
          </a:bodyPr>
          <a:lstStyle/>
          <a:p>
            <a:r>
              <a:rPr lang="en-NZ" dirty="0" smtClean="0"/>
              <a:t>Fig 29</a:t>
            </a:r>
            <a:endParaRPr lang="en-N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3074" name="Picture 2"/>
          <p:cNvPicPr>
            <a:picLocks noChangeAspect="1" noChangeArrowheads="1"/>
          </p:cNvPicPr>
          <p:nvPr/>
        </p:nvPicPr>
        <p:blipFill>
          <a:blip r:embed="rId2" cstate="email"/>
          <a:srcRect/>
          <a:stretch>
            <a:fillRect/>
          </a:stretch>
        </p:blipFill>
        <p:spPr bwMode="auto">
          <a:xfrm>
            <a:off x="0" y="0"/>
            <a:ext cx="8786813" cy="6858000"/>
          </a:xfrm>
          <a:prstGeom prst="rect">
            <a:avLst/>
          </a:prstGeom>
          <a:noFill/>
          <a:ln w="9525">
            <a:noFill/>
            <a:miter lim="800000"/>
            <a:headEnd/>
            <a:tailEnd/>
          </a:ln>
        </p:spPr>
      </p:pic>
      <p:sp>
        <p:nvSpPr>
          <p:cNvPr id="5" name="TextBox 4"/>
          <p:cNvSpPr txBox="1"/>
          <p:nvPr/>
        </p:nvSpPr>
        <p:spPr>
          <a:xfrm>
            <a:off x="7812360" y="6381328"/>
            <a:ext cx="648072" cy="369332"/>
          </a:xfrm>
          <a:prstGeom prst="rect">
            <a:avLst/>
          </a:prstGeom>
          <a:solidFill>
            <a:schemeClr val="bg1"/>
          </a:solidFill>
        </p:spPr>
        <p:txBody>
          <a:bodyPr wrap="square" rtlCol="0">
            <a:spAutoFit/>
          </a:bodyPr>
          <a:lstStyle/>
          <a:p>
            <a:r>
              <a:rPr lang="en-NZ" dirty="0" smtClean="0"/>
              <a:t>Fig 3</a:t>
            </a:r>
            <a:endParaRPr lang="en-NZ" dirty="0"/>
          </a:p>
        </p:txBody>
      </p:sp>
      <p:sp>
        <p:nvSpPr>
          <p:cNvPr id="6" name="TextBox 5"/>
          <p:cNvSpPr txBox="1"/>
          <p:nvPr/>
        </p:nvSpPr>
        <p:spPr>
          <a:xfrm>
            <a:off x="539552" y="2348880"/>
            <a:ext cx="1152128" cy="646331"/>
          </a:xfrm>
          <a:prstGeom prst="rect">
            <a:avLst/>
          </a:prstGeom>
          <a:noFill/>
        </p:spPr>
        <p:txBody>
          <a:bodyPr wrap="square" rtlCol="0">
            <a:spAutoFit/>
          </a:bodyPr>
          <a:lstStyle/>
          <a:p>
            <a:r>
              <a:rPr lang="en-NZ" dirty="0" smtClean="0">
                <a:solidFill>
                  <a:schemeClr val="bg1"/>
                </a:solidFill>
              </a:rPr>
              <a:t>Lake Okareka</a:t>
            </a:r>
            <a:endParaRPr lang="en-NZ" dirty="0">
              <a:solidFill>
                <a:schemeClr val="bg1"/>
              </a:solidFill>
            </a:endParaRPr>
          </a:p>
        </p:txBody>
      </p:sp>
      <p:sp>
        <p:nvSpPr>
          <p:cNvPr id="7" name="TextBox 6"/>
          <p:cNvSpPr txBox="1"/>
          <p:nvPr/>
        </p:nvSpPr>
        <p:spPr>
          <a:xfrm>
            <a:off x="7596336" y="3429000"/>
            <a:ext cx="1080120" cy="646331"/>
          </a:xfrm>
          <a:prstGeom prst="rect">
            <a:avLst/>
          </a:prstGeom>
          <a:noFill/>
        </p:spPr>
        <p:txBody>
          <a:bodyPr wrap="square" rtlCol="0">
            <a:spAutoFit/>
          </a:bodyPr>
          <a:lstStyle/>
          <a:p>
            <a:r>
              <a:rPr lang="en-NZ" dirty="0" smtClean="0">
                <a:solidFill>
                  <a:schemeClr val="bg1"/>
                </a:solidFill>
              </a:rPr>
              <a:t>Lake Tarawera</a:t>
            </a:r>
            <a:endParaRPr lang="en-NZ" dirty="0">
              <a:solidFill>
                <a:schemeClr val="bg1"/>
              </a:solidFill>
            </a:endParaRPr>
          </a:p>
        </p:txBody>
      </p:sp>
      <p:sp>
        <p:nvSpPr>
          <p:cNvPr id="8" name="TextBox 7"/>
          <p:cNvSpPr txBox="1"/>
          <p:nvPr/>
        </p:nvSpPr>
        <p:spPr>
          <a:xfrm>
            <a:off x="179512" y="5877272"/>
            <a:ext cx="6552728" cy="369332"/>
          </a:xfrm>
          <a:prstGeom prst="rect">
            <a:avLst/>
          </a:prstGeom>
          <a:solidFill>
            <a:schemeClr val="bg1">
              <a:alpha val="76000"/>
            </a:schemeClr>
          </a:solidFill>
        </p:spPr>
        <p:txBody>
          <a:bodyPr wrap="square" rtlCol="0">
            <a:spAutoFit/>
          </a:bodyPr>
          <a:lstStyle/>
          <a:p>
            <a:r>
              <a:rPr lang="en-NZ" dirty="0" smtClean="0"/>
              <a:t>Lake Okareka, Discharge Canal, Waitangi Stream and Lake Tarawera</a:t>
            </a:r>
            <a:endParaRPr lang="en-N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srcRect/>
          <a:stretch>
            <a:fillRect/>
          </a:stretch>
        </p:blipFill>
        <p:spPr bwMode="auto">
          <a:xfrm>
            <a:off x="0" y="2348880"/>
            <a:ext cx="4572000" cy="1872208"/>
          </a:xfrm>
          <a:prstGeom prst="rect">
            <a:avLst/>
          </a:prstGeom>
          <a:noFill/>
          <a:ln w="9525">
            <a:noFill/>
            <a:miter lim="800000"/>
            <a:headEnd/>
            <a:tailEnd/>
          </a:ln>
        </p:spPr>
      </p:pic>
      <p:pic>
        <p:nvPicPr>
          <p:cNvPr id="8195" name="Picture 3"/>
          <p:cNvPicPr>
            <a:picLocks noChangeAspect="1" noChangeArrowheads="1"/>
          </p:cNvPicPr>
          <p:nvPr/>
        </p:nvPicPr>
        <p:blipFill>
          <a:blip r:embed="rId3" cstate="email"/>
          <a:srcRect/>
          <a:stretch>
            <a:fillRect/>
          </a:stretch>
        </p:blipFill>
        <p:spPr bwMode="auto">
          <a:xfrm>
            <a:off x="107504" y="260648"/>
            <a:ext cx="4536504" cy="2016224"/>
          </a:xfrm>
          <a:prstGeom prst="rect">
            <a:avLst/>
          </a:prstGeom>
          <a:noFill/>
          <a:ln w="9525">
            <a:noFill/>
            <a:miter lim="800000"/>
            <a:headEnd/>
            <a:tailEnd/>
          </a:ln>
        </p:spPr>
      </p:pic>
      <p:pic>
        <p:nvPicPr>
          <p:cNvPr id="8" name="Picture 2"/>
          <p:cNvPicPr>
            <a:picLocks noChangeAspect="1" noChangeArrowheads="1"/>
          </p:cNvPicPr>
          <p:nvPr/>
        </p:nvPicPr>
        <p:blipFill>
          <a:blip r:embed="rId4" cstate="email"/>
          <a:srcRect/>
          <a:stretch>
            <a:fillRect/>
          </a:stretch>
        </p:blipFill>
        <p:spPr bwMode="auto">
          <a:xfrm>
            <a:off x="0" y="4509120"/>
            <a:ext cx="4680520" cy="2223864"/>
          </a:xfrm>
          <a:prstGeom prst="rect">
            <a:avLst/>
          </a:prstGeom>
          <a:noFill/>
          <a:ln w="9525">
            <a:noFill/>
            <a:miter lim="800000"/>
            <a:headEnd/>
            <a:tailEnd/>
          </a:ln>
        </p:spPr>
      </p:pic>
      <p:sp>
        <p:nvSpPr>
          <p:cNvPr id="9" name="TextBox 8"/>
          <p:cNvSpPr txBox="1"/>
          <p:nvPr/>
        </p:nvSpPr>
        <p:spPr>
          <a:xfrm>
            <a:off x="5004048" y="836712"/>
            <a:ext cx="2376264" cy="923330"/>
          </a:xfrm>
          <a:prstGeom prst="rect">
            <a:avLst/>
          </a:prstGeom>
          <a:noFill/>
        </p:spPr>
        <p:txBody>
          <a:bodyPr wrap="square" rtlCol="0">
            <a:spAutoFit/>
          </a:bodyPr>
          <a:lstStyle/>
          <a:p>
            <a:r>
              <a:rPr lang="en-NZ" dirty="0" smtClean="0"/>
              <a:t>Lake Okareka annual average and three year average </a:t>
            </a:r>
            <a:r>
              <a:rPr lang="en-NZ" dirty="0" err="1" smtClean="0"/>
              <a:t>TLI</a:t>
            </a:r>
            <a:r>
              <a:rPr lang="en-NZ" dirty="0" smtClean="0"/>
              <a:t> Results </a:t>
            </a:r>
            <a:endParaRPr lang="en-NZ" dirty="0"/>
          </a:p>
        </p:txBody>
      </p:sp>
      <p:sp>
        <p:nvSpPr>
          <p:cNvPr id="10" name="TextBox 9"/>
          <p:cNvSpPr txBox="1"/>
          <p:nvPr/>
        </p:nvSpPr>
        <p:spPr>
          <a:xfrm>
            <a:off x="4932040" y="2780928"/>
            <a:ext cx="2376264" cy="923330"/>
          </a:xfrm>
          <a:prstGeom prst="rect">
            <a:avLst/>
          </a:prstGeom>
          <a:noFill/>
        </p:spPr>
        <p:txBody>
          <a:bodyPr wrap="square" rtlCol="0">
            <a:spAutoFit/>
          </a:bodyPr>
          <a:lstStyle/>
          <a:p>
            <a:r>
              <a:rPr lang="en-NZ" dirty="0" smtClean="0"/>
              <a:t>Lake Tarawera annual average and three year average </a:t>
            </a:r>
            <a:r>
              <a:rPr lang="en-NZ" dirty="0" err="1" smtClean="0"/>
              <a:t>TLI</a:t>
            </a:r>
            <a:r>
              <a:rPr lang="en-NZ" dirty="0" smtClean="0"/>
              <a:t> Results </a:t>
            </a:r>
            <a:endParaRPr lang="en-NZ" dirty="0"/>
          </a:p>
        </p:txBody>
      </p:sp>
      <p:sp>
        <p:nvSpPr>
          <p:cNvPr id="11" name="TextBox 10"/>
          <p:cNvSpPr txBox="1"/>
          <p:nvPr/>
        </p:nvSpPr>
        <p:spPr>
          <a:xfrm>
            <a:off x="4932040" y="5085184"/>
            <a:ext cx="3168352" cy="923330"/>
          </a:xfrm>
          <a:prstGeom prst="rect">
            <a:avLst/>
          </a:prstGeom>
          <a:noFill/>
        </p:spPr>
        <p:txBody>
          <a:bodyPr wrap="square" rtlCol="0">
            <a:spAutoFit/>
          </a:bodyPr>
          <a:lstStyle/>
          <a:p>
            <a:r>
              <a:rPr lang="en-NZ" dirty="0" smtClean="0"/>
              <a:t>Regional Natural Resources Plan </a:t>
            </a:r>
            <a:r>
              <a:rPr lang="en-NZ" dirty="0" err="1" smtClean="0"/>
              <a:t>TLI</a:t>
            </a:r>
            <a:r>
              <a:rPr lang="en-NZ" dirty="0" smtClean="0"/>
              <a:t> Objectives and annual </a:t>
            </a:r>
            <a:r>
              <a:rPr lang="en-NZ" dirty="0" err="1" smtClean="0"/>
              <a:t>TLI</a:t>
            </a:r>
            <a:r>
              <a:rPr lang="en-NZ" dirty="0" smtClean="0"/>
              <a:t> Results 2011 to 2018</a:t>
            </a:r>
            <a:endParaRPr lang="en-NZ" dirty="0"/>
          </a:p>
        </p:txBody>
      </p:sp>
      <p:sp>
        <p:nvSpPr>
          <p:cNvPr id="12" name="TextBox 11"/>
          <p:cNvSpPr txBox="1"/>
          <p:nvPr/>
        </p:nvSpPr>
        <p:spPr>
          <a:xfrm>
            <a:off x="7812360" y="6309320"/>
            <a:ext cx="1224136" cy="369332"/>
          </a:xfrm>
          <a:prstGeom prst="rect">
            <a:avLst/>
          </a:prstGeom>
          <a:noFill/>
        </p:spPr>
        <p:txBody>
          <a:bodyPr wrap="square" rtlCol="0">
            <a:spAutoFit/>
          </a:bodyPr>
          <a:lstStyle/>
          <a:p>
            <a:r>
              <a:rPr lang="en-NZ" dirty="0" smtClean="0"/>
              <a:t>Fig 30</a:t>
            </a:r>
            <a:endParaRPr lang="en-NZ"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1" y="0"/>
            <a:ext cx="9163737" cy="6453336"/>
          </a:xfrm>
          <a:prstGeom prst="rect">
            <a:avLst/>
          </a:prstGeom>
          <a:noFill/>
          <a:ln w="9525">
            <a:noFill/>
            <a:miter lim="800000"/>
            <a:headEnd/>
            <a:tailEnd/>
          </a:ln>
        </p:spPr>
      </p:pic>
      <p:sp>
        <p:nvSpPr>
          <p:cNvPr id="3" name="TextBox 2"/>
          <p:cNvSpPr txBox="1"/>
          <p:nvPr/>
        </p:nvSpPr>
        <p:spPr>
          <a:xfrm>
            <a:off x="0" y="6453336"/>
            <a:ext cx="8460432" cy="369332"/>
          </a:xfrm>
          <a:prstGeom prst="rect">
            <a:avLst/>
          </a:prstGeom>
          <a:noFill/>
        </p:spPr>
        <p:txBody>
          <a:bodyPr wrap="square" rtlCol="0">
            <a:spAutoFit/>
          </a:bodyPr>
          <a:lstStyle/>
          <a:p>
            <a:r>
              <a:rPr lang="en-NZ" dirty="0" smtClean="0"/>
              <a:t>Statutory Acknowledgement to Te Arawa (Lakes). Okareka -Tuhourangi are affiliates</a:t>
            </a:r>
            <a:endParaRPr lang="en-NZ" dirty="0"/>
          </a:p>
        </p:txBody>
      </p:sp>
      <p:sp>
        <p:nvSpPr>
          <p:cNvPr id="4" name="TextBox 3"/>
          <p:cNvSpPr txBox="1"/>
          <p:nvPr/>
        </p:nvSpPr>
        <p:spPr>
          <a:xfrm>
            <a:off x="8172400" y="6453336"/>
            <a:ext cx="971600" cy="369332"/>
          </a:xfrm>
          <a:prstGeom prst="rect">
            <a:avLst/>
          </a:prstGeom>
          <a:noFill/>
        </p:spPr>
        <p:txBody>
          <a:bodyPr wrap="square" rtlCol="0">
            <a:spAutoFit/>
          </a:bodyPr>
          <a:lstStyle/>
          <a:p>
            <a:r>
              <a:rPr lang="en-NZ" dirty="0" smtClean="0"/>
              <a:t>Fig 31</a:t>
            </a:r>
            <a:endParaRPr lang="en-NZ"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srcRect/>
          <a:stretch>
            <a:fillRect/>
          </a:stretch>
        </p:blipFill>
        <p:spPr bwMode="auto">
          <a:xfrm>
            <a:off x="-1" y="0"/>
            <a:ext cx="9085421" cy="6309320"/>
          </a:xfrm>
          <a:prstGeom prst="rect">
            <a:avLst/>
          </a:prstGeom>
          <a:noFill/>
          <a:ln w="9525">
            <a:noFill/>
            <a:miter lim="800000"/>
            <a:headEnd/>
            <a:tailEnd/>
          </a:ln>
        </p:spPr>
      </p:pic>
      <p:sp>
        <p:nvSpPr>
          <p:cNvPr id="3" name="Rectangle 2"/>
          <p:cNvSpPr/>
          <p:nvPr/>
        </p:nvSpPr>
        <p:spPr>
          <a:xfrm>
            <a:off x="107504" y="6237312"/>
            <a:ext cx="7920880" cy="369332"/>
          </a:xfrm>
          <a:prstGeom prst="rect">
            <a:avLst/>
          </a:prstGeom>
        </p:spPr>
        <p:txBody>
          <a:bodyPr wrap="square">
            <a:spAutoFit/>
          </a:bodyPr>
          <a:lstStyle/>
          <a:p>
            <a:r>
              <a:rPr lang="en-NZ" dirty="0" smtClean="0"/>
              <a:t>Statutory Acknowledgement to Te Arawa (Lakes). Okareka -Tuhourangi are affiliates</a:t>
            </a:r>
            <a:endParaRPr lang="en-NZ" dirty="0"/>
          </a:p>
        </p:txBody>
      </p:sp>
      <p:sp>
        <p:nvSpPr>
          <p:cNvPr id="4" name="TextBox 3"/>
          <p:cNvSpPr txBox="1"/>
          <p:nvPr/>
        </p:nvSpPr>
        <p:spPr>
          <a:xfrm>
            <a:off x="8244408" y="6309320"/>
            <a:ext cx="899592" cy="369332"/>
          </a:xfrm>
          <a:prstGeom prst="rect">
            <a:avLst/>
          </a:prstGeom>
          <a:noFill/>
        </p:spPr>
        <p:txBody>
          <a:bodyPr wrap="square" rtlCol="0">
            <a:spAutoFit/>
          </a:bodyPr>
          <a:lstStyle/>
          <a:p>
            <a:r>
              <a:rPr lang="en-NZ" dirty="0" smtClean="0"/>
              <a:t>Fig 32</a:t>
            </a:r>
            <a:endParaRPr lang="en-NZ"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srcRect/>
          <a:stretch>
            <a:fillRect/>
          </a:stretch>
        </p:blipFill>
        <p:spPr bwMode="auto">
          <a:xfrm>
            <a:off x="0" y="0"/>
            <a:ext cx="9140888" cy="6237312"/>
          </a:xfrm>
          <a:prstGeom prst="rect">
            <a:avLst/>
          </a:prstGeom>
          <a:noFill/>
          <a:ln w="9525">
            <a:noFill/>
            <a:miter lim="800000"/>
            <a:headEnd/>
            <a:tailEnd/>
          </a:ln>
        </p:spPr>
      </p:pic>
      <p:sp>
        <p:nvSpPr>
          <p:cNvPr id="3" name="TextBox 2"/>
          <p:cNvSpPr txBox="1"/>
          <p:nvPr/>
        </p:nvSpPr>
        <p:spPr>
          <a:xfrm>
            <a:off x="251520" y="6381328"/>
            <a:ext cx="6912768" cy="369332"/>
          </a:xfrm>
          <a:prstGeom prst="rect">
            <a:avLst/>
          </a:prstGeom>
          <a:noFill/>
        </p:spPr>
        <p:txBody>
          <a:bodyPr wrap="square" rtlCol="0">
            <a:spAutoFit/>
          </a:bodyPr>
          <a:lstStyle/>
          <a:p>
            <a:r>
              <a:rPr lang="en-NZ" dirty="0" smtClean="0"/>
              <a:t>Statutory Acknowledgement to Te Arawa (Lakes). Tarawera </a:t>
            </a:r>
            <a:endParaRPr lang="en-NZ" dirty="0"/>
          </a:p>
        </p:txBody>
      </p:sp>
      <p:sp>
        <p:nvSpPr>
          <p:cNvPr id="4" name="TextBox 3"/>
          <p:cNvSpPr txBox="1"/>
          <p:nvPr/>
        </p:nvSpPr>
        <p:spPr>
          <a:xfrm>
            <a:off x="8028384" y="6381328"/>
            <a:ext cx="864096" cy="369332"/>
          </a:xfrm>
          <a:prstGeom prst="rect">
            <a:avLst/>
          </a:prstGeom>
          <a:noFill/>
        </p:spPr>
        <p:txBody>
          <a:bodyPr wrap="square" rtlCol="0">
            <a:spAutoFit/>
          </a:bodyPr>
          <a:lstStyle/>
          <a:p>
            <a:r>
              <a:rPr lang="en-NZ" dirty="0" smtClean="0"/>
              <a:t>Fig 33</a:t>
            </a:r>
            <a:endParaRPr lang="en-N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6453336"/>
            <a:ext cx="8568952" cy="369332"/>
          </a:xfrm>
          <a:prstGeom prst="rect">
            <a:avLst/>
          </a:prstGeom>
          <a:noFill/>
        </p:spPr>
        <p:txBody>
          <a:bodyPr wrap="square" rtlCol="0">
            <a:spAutoFit/>
          </a:bodyPr>
          <a:lstStyle/>
          <a:p>
            <a:r>
              <a:rPr lang="en-NZ" dirty="0" smtClean="0"/>
              <a:t>Statutory Acknowledgement to Te Arawa (Lakes). Tarawera </a:t>
            </a:r>
            <a:endParaRPr lang="en-NZ" dirty="0"/>
          </a:p>
        </p:txBody>
      </p:sp>
      <p:pic>
        <p:nvPicPr>
          <p:cNvPr id="5122" name="Picture 2"/>
          <p:cNvPicPr>
            <a:picLocks noChangeAspect="1" noChangeArrowheads="1"/>
          </p:cNvPicPr>
          <p:nvPr/>
        </p:nvPicPr>
        <p:blipFill>
          <a:blip r:embed="rId2" cstate="email"/>
          <a:srcRect/>
          <a:stretch>
            <a:fillRect/>
          </a:stretch>
        </p:blipFill>
        <p:spPr bwMode="auto">
          <a:xfrm>
            <a:off x="-1" y="0"/>
            <a:ext cx="9027767" cy="6165304"/>
          </a:xfrm>
          <a:prstGeom prst="rect">
            <a:avLst/>
          </a:prstGeom>
          <a:noFill/>
          <a:ln w="9525">
            <a:noFill/>
            <a:miter lim="800000"/>
            <a:headEnd/>
            <a:tailEnd/>
          </a:ln>
        </p:spPr>
      </p:pic>
      <p:sp>
        <p:nvSpPr>
          <p:cNvPr id="4" name="TextBox 3"/>
          <p:cNvSpPr txBox="1"/>
          <p:nvPr/>
        </p:nvSpPr>
        <p:spPr>
          <a:xfrm>
            <a:off x="7668344" y="6381328"/>
            <a:ext cx="1080120" cy="369332"/>
          </a:xfrm>
          <a:prstGeom prst="rect">
            <a:avLst/>
          </a:prstGeom>
          <a:noFill/>
        </p:spPr>
        <p:txBody>
          <a:bodyPr wrap="square" rtlCol="0">
            <a:spAutoFit/>
          </a:bodyPr>
          <a:lstStyle/>
          <a:p>
            <a:r>
              <a:rPr lang="en-NZ" dirty="0" smtClean="0"/>
              <a:t>Fig 34</a:t>
            </a:r>
            <a:endParaRPr lang="en-NZ"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0" y="0"/>
            <a:ext cx="8932216" cy="4608512"/>
          </a:xfrm>
          <a:prstGeom prst="rect">
            <a:avLst/>
          </a:prstGeom>
          <a:noFill/>
          <a:ln w="9525">
            <a:noFill/>
            <a:miter lim="800000"/>
            <a:headEnd/>
            <a:tailEnd/>
          </a:ln>
        </p:spPr>
      </p:pic>
      <p:pic>
        <p:nvPicPr>
          <p:cNvPr id="5123" name="Picture 3"/>
          <p:cNvPicPr>
            <a:picLocks noChangeAspect="1" noChangeArrowheads="1"/>
          </p:cNvPicPr>
          <p:nvPr/>
        </p:nvPicPr>
        <p:blipFill>
          <a:blip r:embed="rId3" cstate="email"/>
          <a:srcRect/>
          <a:stretch>
            <a:fillRect/>
          </a:stretch>
        </p:blipFill>
        <p:spPr bwMode="auto">
          <a:xfrm>
            <a:off x="0" y="4725144"/>
            <a:ext cx="2627784" cy="864096"/>
          </a:xfrm>
          <a:prstGeom prst="rect">
            <a:avLst/>
          </a:prstGeom>
          <a:noFill/>
          <a:ln w="9525">
            <a:noFill/>
            <a:miter lim="800000"/>
            <a:headEnd/>
            <a:tailEnd/>
          </a:ln>
        </p:spPr>
      </p:pic>
      <p:sp>
        <p:nvSpPr>
          <p:cNvPr id="4" name="TextBox 3"/>
          <p:cNvSpPr txBox="1"/>
          <p:nvPr/>
        </p:nvSpPr>
        <p:spPr>
          <a:xfrm>
            <a:off x="0" y="5589240"/>
            <a:ext cx="9144000" cy="707886"/>
          </a:xfrm>
          <a:prstGeom prst="rect">
            <a:avLst/>
          </a:prstGeom>
          <a:noFill/>
        </p:spPr>
        <p:txBody>
          <a:bodyPr wrap="square" rtlCol="0">
            <a:spAutoFit/>
          </a:bodyPr>
          <a:lstStyle/>
          <a:p>
            <a:r>
              <a:rPr lang="en-NZ" sz="1600" dirty="0" smtClean="0"/>
              <a:t>Lake Okareka Pipeline Update #12.  </a:t>
            </a:r>
          </a:p>
          <a:p>
            <a:r>
              <a:rPr lang="en-NZ" sz="1200" dirty="0" smtClean="0"/>
              <a:t>This is one of 25 updates provided in the period July 2017 to October 2018.  It includes details of access to the website portal which contains all the updates, and extensive direct email list.  There are also extracts and links  on the Lake Okareka Community Association Newsletter</a:t>
            </a:r>
            <a:endParaRPr lang="en-NZ" sz="1200" dirty="0"/>
          </a:p>
        </p:txBody>
      </p:sp>
      <p:sp>
        <p:nvSpPr>
          <p:cNvPr id="5" name="TextBox 4"/>
          <p:cNvSpPr txBox="1"/>
          <p:nvPr/>
        </p:nvSpPr>
        <p:spPr>
          <a:xfrm>
            <a:off x="7956376" y="6381328"/>
            <a:ext cx="792088" cy="369332"/>
          </a:xfrm>
          <a:prstGeom prst="rect">
            <a:avLst/>
          </a:prstGeom>
          <a:noFill/>
        </p:spPr>
        <p:txBody>
          <a:bodyPr wrap="square" rtlCol="0">
            <a:spAutoFit/>
          </a:bodyPr>
          <a:lstStyle/>
          <a:p>
            <a:r>
              <a:rPr lang="en-NZ" dirty="0" smtClean="0"/>
              <a:t>Fig 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srcRect/>
          <a:stretch>
            <a:fillRect/>
          </a:stretch>
        </p:blipFill>
        <p:spPr bwMode="auto">
          <a:xfrm rot="16200000">
            <a:off x="996916" y="-98646"/>
            <a:ext cx="5843097" cy="7836931"/>
          </a:xfrm>
          <a:prstGeom prst="rect">
            <a:avLst/>
          </a:prstGeom>
          <a:noFill/>
          <a:ln w="9525">
            <a:noFill/>
            <a:miter lim="800000"/>
            <a:headEnd/>
            <a:tailEnd/>
          </a:ln>
        </p:spPr>
      </p:pic>
      <p:sp>
        <p:nvSpPr>
          <p:cNvPr id="3" name="TextBox 2"/>
          <p:cNvSpPr txBox="1"/>
          <p:nvPr/>
        </p:nvSpPr>
        <p:spPr>
          <a:xfrm rot="16200000">
            <a:off x="8153572" y="476672"/>
            <a:ext cx="1187624" cy="369332"/>
          </a:xfrm>
          <a:prstGeom prst="rect">
            <a:avLst/>
          </a:prstGeom>
          <a:noFill/>
        </p:spPr>
        <p:txBody>
          <a:bodyPr wrap="square" rtlCol="0">
            <a:spAutoFit/>
          </a:bodyPr>
          <a:lstStyle/>
          <a:p>
            <a:r>
              <a:rPr lang="en-NZ" dirty="0" smtClean="0"/>
              <a:t>Fig 36</a:t>
            </a:r>
            <a:endParaRPr lang="en-N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8194" name="Picture 2"/>
          <p:cNvPicPr>
            <a:picLocks noChangeAspect="1" noChangeArrowheads="1"/>
          </p:cNvPicPr>
          <p:nvPr/>
        </p:nvPicPr>
        <p:blipFill>
          <a:blip r:embed="rId2" cstate="email"/>
          <a:srcRect/>
          <a:stretch>
            <a:fillRect/>
          </a:stretch>
        </p:blipFill>
        <p:spPr bwMode="auto">
          <a:xfrm>
            <a:off x="0" y="0"/>
            <a:ext cx="9004852" cy="6858000"/>
          </a:xfrm>
          <a:prstGeom prst="rect">
            <a:avLst/>
          </a:prstGeom>
          <a:noFill/>
          <a:ln w="9525">
            <a:noFill/>
            <a:miter lim="800000"/>
            <a:headEnd/>
            <a:tailEnd/>
          </a:ln>
        </p:spPr>
      </p:pic>
      <p:sp>
        <p:nvSpPr>
          <p:cNvPr id="5" name="TextBox 4"/>
          <p:cNvSpPr txBox="1"/>
          <p:nvPr/>
        </p:nvSpPr>
        <p:spPr>
          <a:xfrm>
            <a:off x="539552" y="1340768"/>
            <a:ext cx="1224136" cy="646331"/>
          </a:xfrm>
          <a:prstGeom prst="rect">
            <a:avLst/>
          </a:prstGeom>
          <a:noFill/>
        </p:spPr>
        <p:txBody>
          <a:bodyPr wrap="square" rtlCol="0">
            <a:spAutoFit/>
          </a:bodyPr>
          <a:lstStyle/>
          <a:p>
            <a:r>
              <a:rPr lang="en-NZ" dirty="0" smtClean="0"/>
              <a:t>Lake Okareka</a:t>
            </a:r>
            <a:endParaRPr lang="en-NZ" dirty="0"/>
          </a:p>
        </p:txBody>
      </p:sp>
      <p:sp>
        <p:nvSpPr>
          <p:cNvPr id="6" name="TextBox 5"/>
          <p:cNvSpPr txBox="1"/>
          <p:nvPr/>
        </p:nvSpPr>
        <p:spPr>
          <a:xfrm>
            <a:off x="7812360" y="3140968"/>
            <a:ext cx="1152128" cy="646331"/>
          </a:xfrm>
          <a:prstGeom prst="rect">
            <a:avLst/>
          </a:prstGeom>
          <a:noFill/>
        </p:spPr>
        <p:txBody>
          <a:bodyPr wrap="square" rtlCol="0">
            <a:spAutoFit/>
          </a:bodyPr>
          <a:lstStyle/>
          <a:p>
            <a:r>
              <a:rPr lang="en-NZ" dirty="0" smtClean="0"/>
              <a:t>Lake Tarawera</a:t>
            </a:r>
            <a:endParaRPr lang="en-NZ" dirty="0"/>
          </a:p>
        </p:txBody>
      </p:sp>
      <p:sp>
        <p:nvSpPr>
          <p:cNvPr id="7" name="TextBox 6"/>
          <p:cNvSpPr txBox="1"/>
          <p:nvPr/>
        </p:nvSpPr>
        <p:spPr>
          <a:xfrm>
            <a:off x="3347864" y="764704"/>
            <a:ext cx="2088232" cy="923330"/>
          </a:xfrm>
          <a:prstGeom prst="rect">
            <a:avLst/>
          </a:prstGeom>
          <a:noFill/>
        </p:spPr>
        <p:txBody>
          <a:bodyPr wrap="square" rtlCol="0">
            <a:spAutoFit/>
          </a:bodyPr>
          <a:lstStyle/>
          <a:p>
            <a:r>
              <a:rPr lang="en-NZ" dirty="0" smtClean="0"/>
              <a:t>Fish Spawning Upper Tarawera River</a:t>
            </a:r>
            <a:endParaRPr lang="en-NZ" dirty="0"/>
          </a:p>
        </p:txBody>
      </p:sp>
      <p:cxnSp>
        <p:nvCxnSpPr>
          <p:cNvPr id="9" name="Straight Arrow Connector 8"/>
          <p:cNvCxnSpPr>
            <a:stCxn id="7" idx="2"/>
          </p:cNvCxnSpPr>
          <p:nvPr/>
        </p:nvCxnSpPr>
        <p:spPr>
          <a:xfrm flipH="1">
            <a:off x="3779912" y="1688034"/>
            <a:ext cx="612068" cy="12369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528" y="2132856"/>
            <a:ext cx="1944216" cy="369332"/>
          </a:xfrm>
          <a:prstGeom prst="rect">
            <a:avLst/>
          </a:prstGeom>
          <a:noFill/>
        </p:spPr>
        <p:txBody>
          <a:bodyPr wrap="square" rtlCol="0">
            <a:spAutoFit/>
          </a:bodyPr>
          <a:lstStyle/>
          <a:p>
            <a:r>
              <a:rPr lang="en-NZ" dirty="0" smtClean="0"/>
              <a:t>Natural State lake</a:t>
            </a:r>
            <a:endParaRPr lang="en-NZ" dirty="0"/>
          </a:p>
        </p:txBody>
      </p:sp>
      <p:sp>
        <p:nvSpPr>
          <p:cNvPr id="12" name="Rectangle 11"/>
          <p:cNvSpPr/>
          <p:nvPr/>
        </p:nvSpPr>
        <p:spPr>
          <a:xfrm>
            <a:off x="7740351" y="4259996"/>
            <a:ext cx="1008113" cy="923330"/>
          </a:xfrm>
          <a:prstGeom prst="rect">
            <a:avLst/>
          </a:prstGeom>
        </p:spPr>
        <p:txBody>
          <a:bodyPr wrap="square">
            <a:spAutoFit/>
          </a:bodyPr>
          <a:lstStyle/>
          <a:p>
            <a:r>
              <a:rPr lang="en-NZ" dirty="0" smtClean="0"/>
              <a:t>Natural State Lake</a:t>
            </a:r>
            <a:endParaRPr lang="en-NZ" dirty="0"/>
          </a:p>
        </p:txBody>
      </p:sp>
      <p:cxnSp>
        <p:nvCxnSpPr>
          <p:cNvPr id="14" name="Straight Arrow Connector 13"/>
          <p:cNvCxnSpPr/>
          <p:nvPr/>
        </p:nvCxnSpPr>
        <p:spPr>
          <a:xfrm>
            <a:off x="4716016" y="1484784"/>
            <a:ext cx="28803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00392" y="6165304"/>
            <a:ext cx="936104" cy="369332"/>
          </a:xfrm>
          <a:prstGeom prst="rect">
            <a:avLst/>
          </a:prstGeom>
          <a:solidFill>
            <a:schemeClr val="bg1"/>
          </a:solidFill>
        </p:spPr>
        <p:txBody>
          <a:bodyPr wrap="square" rtlCol="0">
            <a:spAutoFit/>
          </a:bodyPr>
          <a:lstStyle/>
          <a:p>
            <a:r>
              <a:rPr lang="en-NZ" dirty="0" smtClean="0"/>
              <a:t>Fig 37</a:t>
            </a:r>
            <a:endParaRPr lang="en-N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1" y="0"/>
            <a:ext cx="9122763" cy="5085184"/>
          </a:xfrm>
          <a:prstGeom prst="rect">
            <a:avLst/>
          </a:prstGeom>
          <a:noFill/>
          <a:ln w="9525">
            <a:noFill/>
            <a:miter lim="800000"/>
            <a:headEnd/>
            <a:tailEnd/>
          </a:ln>
        </p:spPr>
      </p:pic>
      <p:pic>
        <p:nvPicPr>
          <p:cNvPr id="3" name="Picture 2"/>
          <p:cNvPicPr>
            <a:picLocks noChangeAspect="1" noChangeArrowheads="1"/>
          </p:cNvPicPr>
          <p:nvPr/>
        </p:nvPicPr>
        <p:blipFill>
          <a:blip r:embed="rId3" cstate="email"/>
          <a:srcRect/>
          <a:stretch>
            <a:fillRect/>
          </a:stretch>
        </p:blipFill>
        <p:spPr bwMode="auto">
          <a:xfrm>
            <a:off x="323528" y="2492896"/>
            <a:ext cx="2607788" cy="1224136"/>
          </a:xfrm>
          <a:prstGeom prst="rect">
            <a:avLst/>
          </a:prstGeom>
          <a:noFill/>
          <a:ln w="9525">
            <a:noFill/>
            <a:miter lim="800000"/>
            <a:headEnd/>
            <a:tailEnd/>
          </a:ln>
        </p:spPr>
      </p:pic>
      <p:pic>
        <p:nvPicPr>
          <p:cNvPr id="4" name="Picture 3"/>
          <p:cNvPicPr>
            <a:picLocks noChangeAspect="1" noChangeArrowheads="1"/>
          </p:cNvPicPr>
          <p:nvPr/>
        </p:nvPicPr>
        <p:blipFill>
          <a:blip r:embed="rId4" cstate="email"/>
          <a:srcRect/>
          <a:stretch>
            <a:fillRect/>
          </a:stretch>
        </p:blipFill>
        <p:spPr bwMode="auto">
          <a:xfrm>
            <a:off x="0" y="5013176"/>
            <a:ext cx="2202835" cy="432048"/>
          </a:xfrm>
          <a:prstGeom prst="rect">
            <a:avLst/>
          </a:prstGeom>
          <a:noFill/>
          <a:ln w="9525">
            <a:noFill/>
            <a:miter lim="800000"/>
            <a:headEnd/>
            <a:tailEnd/>
          </a:ln>
        </p:spPr>
      </p:pic>
      <p:pic>
        <p:nvPicPr>
          <p:cNvPr id="2051" name="Picture 3"/>
          <p:cNvPicPr>
            <a:picLocks noChangeAspect="1" noChangeArrowheads="1"/>
          </p:cNvPicPr>
          <p:nvPr/>
        </p:nvPicPr>
        <p:blipFill>
          <a:blip r:embed="rId5" cstate="email"/>
          <a:srcRect/>
          <a:stretch>
            <a:fillRect/>
          </a:stretch>
        </p:blipFill>
        <p:spPr bwMode="auto">
          <a:xfrm>
            <a:off x="179512" y="188640"/>
            <a:ext cx="3901167" cy="936104"/>
          </a:xfrm>
          <a:prstGeom prst="rect">
            <a:avLst/>
          </a:prstGeom>
          <a:noFill/>
          <a:ln w="9525">
            <a:noFill/>
            <a:miter lim="800000"/>
            <a:headEnd/>
            <a:tailEnd/>
          </a:ln>
        </p:spPr>
      </p:pic>
      <p:cxnSp>
        <p:nvCxnSpPr>
          <p:cNvPr id="9" name="Straight Arrow Connector 8"/>
          <p:cNvCxnSpPr/>
          <p:nvPr/>
        </p:nvCxnSpPr>
        <p:spPr>
          <a:xfrm>
            <a:off x="3995936" y="1052736"/>
            <a:ext cx="576064" cy="39604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12360" y="6381328"/>
            <a:ext cx="792088" cy="369332"/>
          </a:xfrm>
          <a:prstGeom prst="rect">
            <a:avLst/>
          </a:prstGeom>
          <a:noFill/>
        </p:spPr>
        <p:txBody>
          <a:bodyPr wrap="square" rtlCol="0">
            <a:spAutoFit/>
          </a:bodyPr>
          <a:lstStyle/>
          <a:p>
            <a:r>
              <a:rPr lang="en-NZ" dirty="0" smtClean="0"/>
              <a:t>Fig  38</a:t>
            </a:r>
            <a:endParaRPr lang="en-NZ" dirty="0"/>
          </a:p>
        </p:txBody>
      </p:sp>
      <p:sp>
        <p:nvSpPr>
          <p:cNvPr id="10" name="TextBox 9"/>
          <p:cNvSpPr txBox="1"/>
          <p:nvPr/>
        </p:nvSpPr>
        <p:spPr>
          <a:xfrm>
            <a:off x="323528" y="6021288"/>
            <a:ext cx="2376264" cy="369332"/>
          </a:xfrm>
          <a:prstGeom prst="rect">
            <a:avLst/>
          </a:prstGeom>
          <a:noFill/>
        </p:spPr>
        <p:txBody>
          <a:bodyPr wrap="square" rtlCol="0">
            <a:spAutoFit/>
          </a:bodyPr>
          <a:lstStyle/>
          <a:p>
            <a:r>
              <a:rPr lang="en-NZ" dirty="0" smtClean="0"/>
              <a:t>Title Details</a:t>
            </a:r>
            <a:endParaRPr lang="en-NZ" dirty="0"/>
          </a:p>
        </p:txBody>
      </p:sp>
      <p:sp>
        <p:nvSpPr>
          <p:cNvPr id="13" name="Freeform 12"/>
          <p:cNvSpPr/>
          <p:nvPr/>
        </p:nvSpPr>
        <p:spPr>
          <a:xfrm>
            <a:off x="3543946" y="945397"/>
            <a:ext cx="2149098" cy="1136542"/>
          </a:xfrm>
          <a:custGeom>
            <a:avLst/>
            <a:gdLst>
              <a:gd name="connsiteX0" fmla="*/ 0 w 2149098"/>
              <a:gd name="connsiteY0" fmla="*/ 1136542 h 1136542"/>
              <a:gd name="connsiteX1" fmla="*/ 278969 w 2149098"/>
              <a:gd name="connsiteY1" fmla="*/ 940230 h 1136542"/>
              <a:gd name="connsiteX2" fmla="*/ 811078 w 2149098"/>
              <a:gd name="connsiteY2" fmla="*/ 371959 h 1136542"/>
              <a:gd name="connsiteX3" fmla="*/ 867905 w 2149098"/>
              <a:gd name="connsiteY3" fmla="*/ 294467 h 1136542"/>
              <a:gd name="connsiteX4" fmla="*/ 1250196 w 2149098"/>
              <a:gd name="connsiteY4" fmla="*/ 0 h 1136542"/>
              <a:gd name="connsiteX5" fmla="*/ 1513668 w 2149098"/>
              <a:gd name="connsiteY5" fmla="*/ 211810 h 1136542"/>
              <a:gd name="connsiteX6" fmla="*/ 1761640 w 2149098"/>
              <a:gd name="connsiteY6" fmla="*/ 170481 h 1136542"/>
              <a:gd name="connsiteX7" fmla="*/ 1849464 w 2149098"/>
              <a:gd name="connsiteY7" fmla="*/ 165315 h 1136542"/>
              <a:gd name="connsiteX8" fmla="*/ 2149098 w 2149098"/>
              <a:gd name="connsiteY8" fmla="*/ 196311 h 1136542"/>
              <a:gd name="connsiteX9" fmla="*/ 2061274 w 2149098"/>
              <a:gd name="connsiteY9" fmla="*/ 470115 h 113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9098" h="1136542">
                <a:moveTo>
                  <a:pt x="0" y="1136542"/>
                </a:moveTo>
                <a:lnTo>
                  <a:pt x="278969" y="940230"/>
                </a:lnTo>
                <a:lnTo>
                  <a:pt x="811078" y="371959"/>
                </a:lnTo>
                <a:lnTo>
                  <a:pt x="867905" y="294467"/>
                </a:lnTo>
                <a:lnTo>
                  <a:pt x="1250196" y="0"/>
                </a:lnTo>
                <a:lnTo>
                  <a:pt x="1513668" y="211810"/>
                </a:lnTo>
                <a:lnTo>
                  <a:pt x="1761640" y="170481"/>
                </a:lnTo>
                <a:lnTo>
                  <a:pt x="1849464" y="165315"/>
                </a:lnTo>
                <a:lnTo>
                  <a:pt x="2149098" y="196311"/>
                </a:lnTo>
                <a:lnTo>
                  <a:pt x="2061274" y="470115"/>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2" name="Freeform 11"/>
          <p:cNvSpPr/>
          <p:nvPr/>
        </p:nvSpPr>
        <p:spPr>
          <a:xfrm>
            <a:off x="8201" y="1139925"/>
            <a:ext cx="1246536" cy="959505"/>
          </a:xfrm>
          <a:custGeom>
            <a:avLst/>
            <a:gdLst>
              <a:gd name="connsiteX0" fmla="*/ 0 w 1246536"/>
              <a:gd name="connsiteY0" fmla="*/ 959505 h 959505"/>
              <a:gd name="connsiteX1" fmla="*/ 184520 w 1246536"/>
              <a:gd name="connsiteY1" fmla="*/ 881596 h 959505"/>
              <a:gd name="connsiteX2" fmla="*/ 348538 w 1246536"/>
              <a:gd name="connsiteY2" fmla="*/ 820089 h 959505"/>
              <a:gd name="connsiteX3" fmla="*/ 520757 w 1246536"/>
              <a:gd name="connsiteY3" fmla="*/ 754482 h 959505"/>
              <a:gd name="connsiteX4" fmla="*/ 623268 w 1246536"/>
              <a:gd name="connsiteY4" fmla="*/ 750382 h 959505"/>
              <a:gd name="connsiteX5" fmla="*/ 881596 w 1246536"/>
              <a:gd name="connsiteY5" fmla="*/ 766784 h 959505"/>
              <a:gd name="connsiteX6" fmla="*/ 934902 w 1246536"/>
              <a:gd name="connsiteY6" fmla="*/ 779085 h 959505"/>
              <a:gd name="connsiteX7" fmla="*/ 1234235 w 1246536"/>
              <a:gd name="connsiteY7" fmla="*/ 680674 h 959505"/>
              <a:gd name="connsiteX8" fmla="*/ 1246536 w 1246536"/>
              <a:gd name="connsiteY8" fmla="*/ 664272 h 959505"/>
              <a:gd name="connsiteX9" fmla="*/ 1230134 w 1246536"/>
              <a:gd name="connsiteY9" fmla="*/ 549460 h 959505"/>
              <a:gd name="connsiteX10" fmla="*/ 1144025 w 1246536"/>
              <a:gd name="connsiteY10" fmla="*/ 360839 h 959505"/>
              <a:gd name="connsiteX11" fmla="*/ 1066116 w 1246536"/>
              <a:gd name="connsiteY11" fmla="*/ 213223 h 959505"/>
              <a:gd name="connsiteX12" fmla="*/ 1041514 w 1246536"/>
              <a:gd name="connsiteY12" fmla="*/ 114812 h 959505"/>
              <a:gd name="connsiteX13" fmla="*/ 1016911 w 1246536"/>
              <a:gd name="connsiteY13" fmla="*/ 0 h 95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6536" h="959505">
                <a:moveTo>
                  <a:pt x="0" y="959505"/>
                </a:moveTo>
                <a:lnTo>
                  <a:pt x="184520" y="881596"/>
                </a:lnTo>
                <a:lnTo>
                  <a:pt x="348538" y="820089"/>
                </a:lnTo>
                <a:lnTo>
                  <a:pt x="520757" y="754482"/>
                </a:lnTo>
                <a:lnTo>
                  <a:pt x="623268" y="750382"/>
                </a:lnTo>
                <a:lnTo>
                  <a:pt x="881596" y="766784"/>
                </a:lnTo>
                <a:lnTo>
                  <a:pt x="934902" y="779085"/>
                </a:lnTo>
                <a:lnTo>
                  <a:pt x="1234235" y="680674"/>
                </a:lnTo>
                <a:lnTo>
                  <a:pt x="1246536" y="664272"/>
                </a:lnTo>
                <a:lnTo>
                  <a:pt x="1230134" y="549460"/>
                </a:lnTo>
                <a:lnTo>
                  <a:pt x="1144025" y="360839"/>
                </a:lnTo>
                <a:lnTo>
                  <a:pt x="1066116" y="213223"/>
                </a:lnTo>
                <a:lnTo>
                  <a:pt x="1041514" y="114812"/>
                </a:lnTo>
                <a:lnTo>
                  <a:pt x="1016911"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4" name="Freeform 13"/>
          <p:cNvSpPr/>
          <p:nvPr/>
        </p:nvSpPr>
        <p:spPr>
          <a:xfrm>
            <a:off x="2025622" y="951304"/>
            <a:ext cx="3678102" cy="1804197"/>
          </a:xfrm>
          <a:custGeom>
            <a:avLst/>
            <a:gdLst>
              <a:gd name="connsiteX0" fmla="*/ 0 w 3678102"/>
              <a:gd name="connsiteY0" fmla="*/ 180420 h 1804197"/>
              <a:gd name="connsiteX1" fmla="*/ 1529467 w 3678102"/>
              <a:gd name="connsiteY1" fmla="*/ 1139925 h 1804197"/>
              <a:gd name="connsiteX2" fmla="*/ 1775494 w 3678102"/>
              <a:gd name="connsiteY2" fmla="*/ 951304 h 1804197"/>
              <a:gd name="connsiteX3" fmla="*/ 1832900 w 3678102"/>
              <a:gd name="connsiteY3" fmla="*/ 897998 h 1804197"/>
              <a:gd name="connsiteX4" fmla="*/ 2173237 w 3678102"/>
              <a:gd name="connsiteY4" fmla="*/ 533058 h 1804197"/>
              <a:gd name="connsiteX5" fmla="*/ 2361858 w 3678102"/>
              <a:gd name="connsiteY5" fmla="*/ 340337 h 1804197"/>
              <a:gd name="connsiteX6" fmla="*/ 2390561 w 3678102"/>
              <a:gd name="connsiteY6" fmla="*/ 295232 h 1804197"/>
              <a:gd name="connsiteX7" fmla="*/ 2427465 w 3678102"/>
              <a:gd name="connsiteY7" fmla="*/ 254228 h 1804197"/>
              <a:gd name="connsiteX8" fmla="*/ 2767802 w 3678102"/>
              <a:gd name="connsiteY8" fmla="*/ 0 h 1804197"/>
              <a:gd name="connsiteX9" fmla="*/ 3046633 w 3678102"/>
              <a:gd name="connsiteY9" fmla="*/ 217324 h 1804197"/>
              <a:gd name="connsiteX10" fmla="*/ 3296760 w 3678102"/>
              <a:gd name="connsiteY10" fmla="*/ 159918 h 1804197"/>
              <a:gd name="connsiteX11" fmla="*/ 3678102 w 3678102"/>
              <a:gd name="connsiteY11" fmla="*/ 192721 h 1804197"/>
              <a:gd name="connsiteX12" fmla="*/ 3395171 w 3678102"/>
              <a:gd name="connsiteY12" fmla="*/ 975907 h 1804197"/>
              <a:gd name="connsiteX13" fmla="*/ 3292660 w 3678102"/>
              <a:gd name="connsiteY13" fmla="*/ 1152226 h 1804197"/>
              <a:gd name="connsiteX14" fmla="*/ 2349556 w 3678102"/>
              <a:gd name="connsiteY14" fmla="*/ 1804197 h 180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78102" h="1804197">
                <a:moveTo>
                  <a:pt x="0" y="180420"/>
                </a:moveTo>
                <a:lnTo>
                  <a:pt x="1529467" y="1139925"/>
                </a:lnTo>
                <a:lnTo>
                  <a:pt x="1775494" y="951304"/>
                </a:lnTo>
                <a:lnTo>
                  <a:pt x="1832900" y="897998"/>
                </a:lnTo>
                <a:lnTo>
                  <a:pt x="2173237" y="533058"/>
                </a:lnTo>
                <a:lnTo>
                  <a:pt x="2361858" y="340337"/>
                </a:lnTo>
                <a:lnTo>
                  <a:pt x="2390561" y="295232"/>
                </a:lnTo>
                <a:lnTo>
                  <a:pt x="2427465" y="254228"/>
                </a:lnTo>
                <a:lnTo>
                  <a:pt x="2767802" y="0"/>
                </a:lnTo>
                <a:lnTo>
                  <a:pt x="3046633" y="217324"/>
                </a:lnTo>
                <a:lnTo>
                  <a:pt x="3296760" y="159918"/>
                </a:lnTo>
                <a:lnTo>
                  <a:pt x="3678102" y="192721"/>
                </a:lnTo>
                <a:lnTo>
                  <a:pt x="3395171" y="975907"/>
                </a:lnTo>
                <a:lnTo>
                  <a:pt x="3292660" y="1152226"/>
                </a:lnTo>
                <a:lnTo>
                  <a:pt x="2349556" y="1804197"/>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5" name="Freeform 14"/>
          <p:cNvSpPr/>
          <p:nvPr/>
        </p:nvSpPr>
        <p:spPr>
          <a:xfrm>
            <a:off x="3583792" y="1336746"/>
            <a:ext cx="2005119" cy="750382"/>
          </a:xfrm>
          <a:custGeom>
            <a:avLst/>
            <a:gdLst>
              <a:gd name="connsiteX0" fmla="*/ 0 w 2005119"/>
              <a:gd name="connsiteY0" fmla="*/ 750382 h 750382"/>
              <a:gd name="connsiteX1" fmla="*/ 147616 w 2005119"/>
              <a:gd name="connsiteY1" fmla="*/ 725780 h 750382"/>
              <a:gd name="connsiteX2" fmla="*/ 467451 w 2005119"/>
              <a:gd name="connsiteY2" fmla="*/ 705277 h 750382"/>
              <a:gd name="connsiteX3" fmla="*/ 692976 w 2005119"/>
              <a:gd name="connsiteY3" fmla="*/ 684775 h 750382"/>
              <a:gd name="connsiteX4" fmla="*/ 1185030 w 2005119"/>
              <a:gd name="connsiteY4" fmla="*/ 697076 h 750382"/>
              <a:gd name="connsiteX5" fmla="*/ 1209632 w 2005119"/>
              <a:gd name="connsiteY5" fmla="*/ 582264 h 750382"/>
              <a:gd name="connsiteX6" fmla="*/ 1299842 w 2005119"/>
              <a:gd name="connsiteY6" fmla="*/ 397744 h 750382"/>
              <a:gd name="connsiteX7" fmla="*/ 1402353 w 2005119"/>
              <a:gd name="connsiteY7" fmla="*/ 233726 h 750382"/>
              <a:gd name="connsiteX8" fmla="*/ 1513065 w 2005119"/>
              <a:gd name="connsiteY8" fmla="*/ 86110 h 750382"/>
              <a:gd name="connsiteX9" fmla="*/ 1623778 w 2005119"/>
              <a:gd name="connsiteY9" fmla="*/ 0 h 750382"/>
              <a:gd name="connsiteX10" fmla="*/ 1783695 w 2005119"/>
              <a:gd name="connsiteY10" fmla="*/ 41005 h 750382"/>
              <a:gd name="connsiteX11" fmla="*/ 1919010 w 2005119"/>
              <a:gd name="connsiteY11" fmla="*/ 20502 h 750382"/>
              <a:gd name="connsiteX12" fmla="*/ 2005119 w 2005119"/>
              <a:gd name="connsiteY12" fmla="*/ 102511 h 75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5119" h="750382">
                <a:moveTo>
                  <a:pt x="0" y="750382"/>
                </a:moveTo>
                <a:lnTo>
                  <a:pt x="147616" y="725780"/>
                </a:lnTo>
                <a:lnTo>
                  <a:pt x="467451" y="705277"/>
                </a:lnTo>
                <a:lnTo>
                  <a:pt x="692976" y="684775"/>
                </a:lnTo>
                <a:lnTo>
                  <a:pt x="1185030" y="697076"/>
                </a:lnTo>
                <a:lnTo>
                  <a:pt x="1209632" y="582264"/>
                </a:lnTo>
                <a:lnTo>
                  <a:pt x="1299842" y="397744"/>
                </a:lnTo>
                <a:lnTo>
                  <a:pt x="1402353" y="233726"/>
                </a:lnTo>
                <a:lnTo>
                  <a:pt x="1513065" y="86110"/>
                </a:lnTo>
                <a:lnTo>
                  <a:pt x="1623778" y="0"/>
                </a:lnTo>
                <a:lnTo>
                  <a:pt x="1783695" y="41005"/>
                </a:lnTo>
                <a:lnTo>
                  <a:pt x="1919010" y="20502"/>
                </a:lnTo>
                <a:lnTo>
                  <a:pt x="2005119" y="102511"/>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6" name="Freeform 15"/>
          <p:cNvSpPr/>
          <p:nvPr/>
        </p:nvSpPr>
        <p:spPr>
          <a:xfrm>
            <a:off x="3628897" y="2759602"/>
            <a:ext cx="754482" cy="2316753"/>
          </a:xfrm>
          <a:custGeom>
            <a:avLst/>
            <a:gdLst>
              <a:gd name="connsiteX0" fmla="*/ 754482 w 754482"/>
              <a:gd name="connsiteY0" fmla="*/ 0 h 2316753"/>
              <a:gd name="connsiteX1" fmla="*/ 0 w 754482"/>
              <a:gd name="connsiteY1" fmla="*/ 1521266 h 2316753"/>
              <a:gd name="connsiteX2" fmla="*/ 701177 w 754482"/>
              <a:gd name="connsiteY2" fmla="*/ 2316753 h 2316753"/>
            </a:gdLst>
            <a:ahLst/>
            <a:cxnLst>
              <a:cxn ang="0">
                <a:pos x="connsiteX0" y="connsiteY0"/>
              </a:cxn>
              <a:cxn ang="0">
                <a:pos x="connsiteX1" y="connsiteY1"/>
              </a:cxn>
              <a:cxn ang="0">
                <a:pos x="connsiteX2" y="connsiteY2"/>
              </a:cxn>
            </a:cxnLst>
            <a:rect l="l" t="t" r="r" b="b"/>
            <a:pathLst>
              <a:path w="754482" h="2316753">
                <a:moveTo>
                  <a:pt x="754482" y="0"/>
                </a:moveTo>
                <a:lnTo>
                  <a:pt x="0" y="1521266"/>
                </a:lnTo>
                <a:lnTo>
                  <a:pt x="701177" y="2316753"/>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72706" name="Picture 2"/>
          <p:cNvPicPr>
            <a:picLocks noChangeAspect="1" noChangeArrowheads="1"/>
          </p:cNvPicPr>
          <p:nvPr/>
        </p:nvPicPr>
        <p:blipFill>
          <a:blip r:embed="rId2" cstate="email"/>
          <a:srcRect/>
          <a:stretch>
            <a:fillRect/>
          </a:stretch>
        </p:blipFill>
        <p:spPr bwMode="auto">
          <a:xfrm>
            <a:off x="-1" y="0"/>
            <a:ext cx="9036497" cy="6381328"/>
          </a:xfrm>
          <a:prstGeom prst="rect">
            <a:avLst/>
          </a:prstGeom>
          <a:noFill/>
          <a:ln w="9525">
            <a:noFill/>
            <a:miter lim="800000"/>
            <a:headEnd/>
            <a:tailEnd/>
          </a:ln>
        </p:spPr>
      </p:pic>
      <p:sp>
        <p:nvSpPr>
          <p:cNvPr id="5" name="TextBox 4"/>
          <p:cNvSpPr txBox="1"/>
          <p:nvPr/>
        </p:nvSpPr>
        <p:spPr>
          <a:xfrm>
            <a:off x="683568" y="6381328"/>
            <a:ext cx="2952328" cy="369332"/>
          </a:xfrm>
          <a:prstGeom prst="rect">
            <a:avLst/>
          </a:prstGeom>
          <a:noFill/>
        </p:spPr>
        <p:txBody>
          <a:bodyPr wrap="square" rtlCol="0">
            <a:spAutoFit/>
          </a:bodyPr>
          <a:lstStyle/>
          <a:p>
            <a:r>
              <a:rPr lang="en-NZ" dirty="0" smtClean="0"/>
              <a:t>Easement 1</a:t>
            </a:r>
            <a:endParaRPr lang="en-NZ" dirty="0"/>
          </a:p>
        </p:txBody>
      </p:sp>
      <p:sp>
        <p:nvSpPr>
          <p:cNvPr id="6" name="TextBox 5"/>
          <p:cNvSpPr txBox="1"/>
          <p:nvPr/>
        </p:nvSpPr>
        <p:spPr>
          <a:xfrm>
            <a:off x="7956376" y="6525344"/>
            <a:ext cx="1080120" cy="369332"/>
          </a:xfrm>
          <a:prstGeom prst="rect">
            <a:avLst/>
          </a:prstGeom>
          <a:noFill/>
        </p:spPr>
        <p:txBody>
          <a:bodyPr wrap="square" rtlCol="0">
            <a:spAutoFit/>
          </a:bodyPr>
          <a:lstStyle/>
          <a:p>
            <a:r>
              <a:rPr lang="en-NZ" dirty="0" smtClean="0"/>
              <a:t>Fig  39</a:t>
            </a:r>
            <a:endParaRPr lang="en-N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23" y="0"/>
            <a:ext cx="9152023" cy="63085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rot="18915481">
            <a:off x="2370260" y="1078086"/>
            <a:ext cx="1656184" cy="369332"/>
          </a:xfrm>
          <a:prstGeom prst="rect">
            <a:avLst/>
          </a:prstGeom>
          <a:solidFill>
            <a:srgbClr val="FFFF00"/>
          </a:solidFill>
        </p:spPr>
        <p:txBody>
          <a:bodyPr wrap="square" rtlCol="0">
            <a:spAutoFit/>
          </a:bodyPr>
          <a:lstStyle/>
          <a:p>
            <a:r>
              <a:rPr lang="en-NZ" b="1" dirty="0" smtClean="0"/>
              <a:t>Lake Intake</a:t>
            </a:r>
            <a:endParaRPr lang="en-NZ" b="1" dirty="0"/>
          </a:p>
        </p:txBody>
      </p:sp>
      <p:cxnSp>
        <p:nvCxnSpPr>
          <p:cNvPr id="6" name="Straight Arrow Connector 5"/>
          <p:cNvCxnSpPr/>
          <p:nvPr/>
        </p:nvCxnSpPr>
        <p:spPr>
          <a:xfrm flipH="1">
            <a:off x="2339752" y="1832808"/>
            <a:ext cx="288032" cy="8041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8915481">
            <a:off x="4297562" y="1575759"/>
            <a:ext cx="1656184" cy="369332"/>
          </a:xfrm>
          <a:prstGeom prst="rect">
            <a:avLst/>
          </a:prstGeom>
          <a:solidFill>
            <a:srgbClr val="FFFF00"/>
          </a:solidFill>
        </p:spPr>
        <p:txBody>
          <a:bodyPr wrap="square" rtlCol="0">
            <a:spAutoFit/>
          </a:bodyPr>
          <a:lstStyle/>
          <a:p>
            <a:r>
              <a:rPr lang="en-NZ" b="1" dirty="0" smtClean="0"/>
              <a:t>Pipe Intake</a:t>
            </a:r>
            <a:endParaRPr lang="en-NZ" b="1" dirty="0"/>
          </a:p>
        </p:txBody>
      </p:sp>
      <p:cxnSp>
        <p:nvCxnSpPr>
          <p:cNvPr id="12" name="Straight Arrow Connector 11"/>
          <p:cNvCxnSpPr/>
          <p:nvPr/>
        </p:nvCxnSpPr>
        <p:spPr>
          <a:xfrm flipH="1">
            <a:off x="4267054" y="2330481"/>
            <a:ext cx="288032" cy="8041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8915481">
            <a:off x="5933273" y="1636524"/>
            <a:ext cx="1656184" cy="369332"/>
          </a:xfrm>
          <a:prstGeom prst="rect">
            <a:avLst/>
          </a:prstGeom>
          <a:solidFill>
            <a:srgbClr val="FFFF00"/>
          </a:solidFill>
        </p:spPr>
        <p:txBody>
          <a:bodyPr wrap="square" rtlCol="0">
            <a:spAutoFit/>
          </a:bodyPr>
          <a:lstStyle/>
          <a:p>
            <a:r>
              <a:rPr lang="en-NZ" b="1" dirty="0" smtClean="0"/>
              <a:t>Control Valve</a:t>
            </a:r>
            <a:endParaRPr lang="en-NZ" b="1" dirty="0"/>
          </a:p>
        </p:txBody>
      </p:sp>
      <p:cxnSp>
        <p:nvCxnSpPr>
          <p:cNvPr id="14" name="Straight Arrow Connector 13"/>
          <p:cNvCxnSpPr/>
          <p:nvPr/>
        </p:nvCxnSpPr>
        <p:spPr>
          <a:xfrm flipH="1">
            <a:off x="5902765" y="2391246"/>
            <a:ext cx="288032" cy="8041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8915481">
            <a:off x="7126374" y="1792159"/>
            <a:ext cx="1656184" cy="369332"/>
          </a:xfrm>
          <a:prstGeom prst="rect">
            <a:avLst/>
          </a:prstGeom>
          <a:solidFill>
            <a:srgbClr val="FFFF00"/>
          </a:solidFill>
        </p:spPr>
        <p:txBody>
          <a:bodyPr wrap="square" rtlCol="0">
            <a:spAutoFit/>
          </a:bodyPr>
          <a:lstStyle/>
          <a:p>
            <a:r>
              <a:rPr lang="en-NZ" b="1" dirty="0" smtClean="0"/>
              <a:t>Discharge Pt</a:t>
            </a:r>
            <a:endParaRPr lang="en-NZ" b="1" dirty="0"/>
          </a:p>
        </p:txBody>
      </p:sp>
      <p:cxnSp>
        <p:nvCxnSpPr>
          <p:cNvPr id="16" name="Straight Arrow Connector 15"/>
          <p:cNvCxnSpPr/>
          <p:nvPr/>
        </p:nvCxnSpPr>
        <p:spPr>
          <a:xfrm flipH="1">
            <a:off x="7095866" y="2546881"/>
            <a:ext cx="288032" cy="8041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195736" y="2947714"/>
            <a:ext cx="2071318" cy="641031"/>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267054" y="3588745"/>
            <a:ext cx="664986" cy="30755"/>
          </a:xfrm>
          <a:prstGeom prst="straightConnector1">
            <a:avLst/>
          </a:prstGeom>
          <a:ln w="38100">
            <a:solidFill>
              <a:schemeClr val="accent3">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32040" y="3619500"/>
            <a:ext cx="1176089" cy="0"/>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060207" y="3588745"/>
            <a:ext cx="1176089" cy="508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128219">
            <a:off x="2180772" y="3353793"/>
            <a:ext cx="1570072" cy="646331"/>
          </a:xfrm>
          <a:prstGeom prst="rect">
            <a:avLst/>
          </a:prstGeom>
          <a:solidFill>
            <a:srgbClr val="FFFF00"/>
          </a:solidFill>
        </p:spPr>
        <p:txBody>
          <a:bodyPr wrap="square" rtlCol="0">
            <a:spAutoFit/>
          </a:bodyPr>
          <a:lstStyle/>
          <a:p>
            <a:r>
              <a:rPr lang="en-NZ" b="1" dirty="0" smtClean="0"/>
              <a:t>Open Channel 300m</a:t>
            </a:r>
            <a:endParaRPr lang="en-NZ" b="1" dirty="0"/>
          </a:p>
        </p:txBody>
      </p:sp>
      <p:sp>
        <p:nvSpPr>
          <p:cNvPr id="31" name="TextBox 30"/>
          <p:cNvSpPr txBox="1"/>
          <p:nvPr/>
        </p:nvSpPr>
        <p:spPr>
          <a:xfrm rot="291103">
            <a:off x="4011461" y="3814179"/>
            <a:ext cx="926022" cy="646331"/>
          </a:xfrm>
          <a:prstGeom prst="rect">
            <a:avLst/>
          </a:prstGeom>
          <a:solidFill>
            <a:schemeClr val="accent3">
              <a:lumMod val="60000"/>
              <a:lumOff val="40000"/>
            </a:schemeClr>
          </a:solidFill>
        </p:spPr>
        <p:txBody>
          <a:bodyPr wrap="square" rtlCol="0">
            <a:spAutoFit/>
          </a:bodyPr>
          <a:lstStyle/>
          <a:p>
            <a:r>
              <a:rPr lang="en-NZ" b="1" dirty="0" smtClean="0"/>
              <a:t>600mm</a:t>
            </a:r>
          </a:p>
          <a:p>
            <a:r>
              <a:rPr lang="en-NZ" b="1" dirty="0" smtClean="0"/>
              <a:t>150m</a:t>
            </a:r>
            <a:endParaRPr lang="en-NZ" b="1" dirty="0"/>
          </a:p>
        </p:txBody>
      </p:sp>
      <p:sp>
        <p:nvSpPr>
          <p:cNvPr id="32" name="TextBox 31"/>
          <p:cNvSpPr txBox="1"/>
          <p:nvPr/>
        </p:nvSpPr>
        <p:spPr>
          <a:xfrm rot="21398061">
            <a:off x="5083325" y="3826156"/>
            <a:ext cx="1101381" cy="646331"/>
          </a:xfrm>
          <a:prstGeom prst="rect">
            <a:avLst/>
          </a:prstGeom>
          <a:solidFill>
            <a:srgbClr val="00B0F0"/>
          </a:solidFill>
        </p:spPr>
        <p:txBody>
          <a:bodyPr wrap="square" rtlCol="0">
            <a:spAutoFit/>
          </a:bodyPr>
          <a:lstStyle/>
          <a:p>
            <a:r>
              <a:rPr lang="en-NZ" b="1" dirty="0" smtClean="0"/>
              <a:t>450mm</a:t>
            </a:r>
          </a:p>
          <a:p>
            <a:r>
              <a:rPr lang="en-NZ" b="1" dirty="0" smtClean="0"/>
              <a:t>167m</a:t>
            </a:r>
            <a:endParaRPr lang="en-NZ" b="1" dirty="0"/>
          </a:p>
        </p:txBody>
      </p:sp>
      <p:sp>
        <p:nvSpPr>
          <p:cNvPr id="33" name="TextBox 32"/>
          <p:cNvSpPr txBox="1"/>
          <p:nvPr/>
        </p:nvSpPr>
        <p:spPr>
          <a:xfrm rot="21398061">
            <a:off x="6210675" y="3720739"/>
            <a:ext cx="1101381" cy="646331"/>
          </a:xfrm>
          <a:prstGeom prst="rect">
            <a:avLst/>
          </a:prstGeom>
          <a:solidFill>
            <a:srgbClr val="FF0000"/>
          </a:solidFill>
        </p:spPr>
        <p:txBody>
          <a:bodyPr wrap="square" rtlCol="0">
            <a:spAutoFit/>
          </a:bodyPr>
          <a:lstStyle/>
          <a:p>
            <a:r>
              <a:rPr lang="en-NZ" b="1" dirty="0" smtClean="0"/>
              <a:t>300mm</a:t>
            </a:r>
          </a:p>
          <a:p>
            <a:r>
              <a:rPr lang="en-NZ" b="1" dirty="0" smtClean="0"/>
              <a:t>125m</a:t>
            </a:r>
            <a:endParaRPr lang="en-NZ" b="1" dirty="0"/>
          </a:p>
        </p:txBody>
      </p:sp>
      <p:sp>
        <p:nvSpPr>
          <p:cNvPr id="2" name="Freeform 1"/>
          <p:cNvSpPr/>
          <p:nvPr/>
        </p:nvSpPr>
        <p:spPr>
          <a:xfrm>
            <a:off x="4289367" y="3075709"/>
            <a:ext cx="2726575" cy="515389"/>
          </a:xfrm>
          <a:custGeom>
            <a:avLst/>
            <a:gdLst>
              <a:gd name="connsiteX0" fmla="*/ 0 w 2726575"/>
              <a:gd name="connsiteY0" fmla="*/ 182880 h 515389"/>
              <a:gd name="connsiteX1" fmla="*/ 149629 w 2726575"/>
              <a:gd name="connsiteY1" fmla="*/ 216131 h 515389"/>
              <a:gd name="connsiteX2" fmla="*/ 249382 w 2726575"/>
              <a:gd name="connsiteY2" fmla="*/ 249382 h 515389"/>
              <a:gd name="connsiteX3" fmla="*/ 565266 w 2726575"/>
              <a:gd name="connsiteY3" fmla="*/ 282633 h 515389"/>
              <a:gd name="connsiteX4" fmla="*/ 714895 w 2726575"/>
              <a:gd name="connsiteY4" fmla="*/ 332509 h 515389"/>
              <a:gd name="connsiteX5" fmla="*/ 764771 w 2726575"/>
              <a:gd name="connsiteY5" fmla="*/ 349135 h 515389"/>
              <a:gd name="connsiteX6" fmla="*/ 814648 w 2726575"/>
              <a:gd name="connsiteY6" fmla="*/ 365760 h 515389"/>
              <a:gd name="connsiteX7" fmla="*/ 964277 w 2726575"/>
              <a:gd name="connsiteY7" fmla="*/ 432262 h 515389"/>
              <a:gd name="connsiteX8" fmla="*/ 1014153 w 2726575"/>
              <a:gd name="connsiteY8" fmla="*/ 448887 h 515389"/>
              <a:gd name="connsiteX9" fmla="*/ 1064029 w 2726575"/>
              <a:gd name="connsiteY9" fmla="*/ 482138 h 515389"/>
              <a:gd name="connsiteX10" fmla="*/ 1163782 w 2726575"/>
              <a:gd name="connsiteY10" fmla="*/ 515389 h 515389"/>
              <a:gd name="connsiteX11" fmla="*/ 1379913 w 2726575"/>
              <a:gd name="connsiteY11" fmla="*/ 482138 h 515389"/>
              <a:gd name="connsiteX12" fmla="*/ 1429789 w 2726575"/>
              <a:gd name="connsiteY12" fmla="*/ 448887 h 515389"/>
              <a:gd name="connsiteX13" fmla="*/ 1463040 w 2726575"/>
              <a:gd name="connsiteY13" fmla="*/ 349135 h 515389"/>
              <a:gd name="connsiteX14" fmla="*/ 1612669 w 2726575"/>
              <a:gd name="connsiteY14" fmla="*/ 266007 h 515389"/>
              <a:gd name="connsiteX15" fmla="*/ 1662546 w 2726575"/>
              <a:gd name="connsiteY15" fmla="*/ 216131 h 515389"/>
              <a:gd name="connsiteX16" fmla="*/ 1812175 w 2726575"/>
              <a:gd name="connsiteY16" fmla="*/ 182880 h 515389"/>
              <a:gd name="connsiteX17" fmla="*/ 1911928 w 2726575"/>
              <a:gd name="connsiteY17" fmla="*/ 149629 h 515389"/>
              <a:gd name="connsiteX18" fmla="*/ 2061557 w 2726575"/>
              <a:gd name="connsiteY18" fmla="*/ 99753 h 515389"/>
              <a:gd name="connsiteX19" fmla="*/ 2161309 w 2726575"/>
              <a:gd name="connsiteY19" fmla="*/ 49876 h 515389"/>
              <a:gd name="connsiteX20" fmla="*/ 2261062 w 2726575"/>
              <a:gd name="connsiteY20" fmla="*/ 16626 h 515389"/>
              <a:gd name="connsiteX21" fmla="*/ 2310938 w 2726575"/>
              <a:gd name="connsiteY21" fmla="*/ 0 h 515389"/>
              <a:gd name="connsiteX22" fmla="*/ 2427317 w 2726575"/>
              <a:gd name="connsiteY22" fmla="*/ 16626 h 515389"/>
              <a:gd name="connsiteX23" fmla="*/ 2493818 w 2726575"/>
              <a:gd name="connsiteY23" fmla="*/ 99753 h 515389"/>
              <a:gd name="connsiteX24" fmla="*/ 2543695 w 2726575"/>
              <a:gd name="connsiteY24" fmla="*/ 133004 h 515389"/>
              <a:gd name="connsiteX25" fmla="*/ 2660073 w 2726575"/>
              <a:gd name="connsiteY25" fmla="*/ 266007 h 515389"/>
              <a:gd name="connsiteX26" fmla="*/ 2676698 w 2726575"/>
              <a:gd name="connsiteY26" fmla="*/ 315884 h 515389"/>
              <a:gd name="connsiteX27" fmla="*/ 2726575 w 2726575"/>
              <a:gd name="connsiteY27" fmla="*/ 349135 h 5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26575" h="515389">
                <a:moveTo>
                  <a:pt x="0" y="182880"/>
                </a:moveTo>
                <a:cubicBezTo>
                  <a:pt x="47453" y="192371"/>
                  <a:pt x="102677" y="202045"/>
                  <a:pt x="149629" y="216131"/>
                </a:cubicBezTo>
                <a:cubicBezTo>
                  <a:pt x="183200" y="226202"/>
                  <a:pt x="214453" y="246471"/>
                  <a:pt x="249382" y="249382"/>
                </a:cubicBezTo>
                <a:cubicBezTo>
                  <a:pt x="487939" y="269261"/>
                  <a:pt x="382826" y="256569"/>
                  <a:pt x="565266" y="282633"/>
                </a:cubicBezTo>
                <a:lnTo>
                  <a:pt x="714895" y="332509"/>
                </a:lnTo>
                <a:lnTo>
                  <a:pt x="764771" y="349135"/>
                </a:lnTo>
                <a:lnTo>
                  <a:pt x="814648" y="365760"/>
                </a:lnTo>
                <a:cubicBezTo>
                  <a:pt x="893687" y="418453"/>
                  <a:pt x="845569" y="392693"/>
                  <a:pt x="964277" y="432262"/>
                </a:cubicBezTo>
                <a:lnTo>
                  <a:pt x="1014153" y="448887"/>
                </a:lnTo>
                <a:cubicBezTo>
                  <a:pt x="1030778" y="459971"/>
                  <a:pt x="1045770" y="474023"/>
                  <a:pt x="1064029" y="482138"/>
                </a:cubicBezTo>
                <a:cubicBezTo>
                  <a:pt x="1096058" y="496373"/>
                  <a:pt x="1163782" y="515389"/>
                  <a:pt x="1163782" y="515389"/>
                </a:cubicBezTo>
                <a:cubicBezTo>
                  <a:pt x="1211471" y="510620"/>
                  <a:pt x="1319995" y="512098"/>
                  <a:pt x="1379913" y="482138"/>
                </a:cubicBezTo>
                <a:cubicBezTo>
                  <a:pt x="1397785" y="473202"/>
                  <a:pt x="1413164" y="459971"/>
                  <a:pt x="1429789" y="448887"/>
                </a:cubicBezTo>
                <a:cubicBezTo>
                  <a:pt x="1440873" y="415636"/>
                  <a:pt x="1433877" y="368577"/>
                  <a:pt x="1463040" y="349135"/>
                </a:cubicBezTo>
                <a:cubicBezTo>
                  <a:pt x="1577374" y="272912"/>
                  <a:pt x="1524881" y="295271"/>
                  <a:pt x="1612669" y="266007"/>
                </a:cubicBezTo>
                <a:cubicBezTo>
                  <a:pt x="1629295" y="249382"/>
                  <a:pt x="1642983" y="229173"/>
                  <a:pt x="1662546" y="216131"/>
                </a:cubicBezTo>
                <a:cubicBezTo>
                  <a:pt x="1691085" y="197105"/>
                  <a:pt x="1797695" y="186500"/>
                  <a:pt x="1812175" y="182880"/>
                </a:cubicBezTo>
                <a:cubicBezTo>
                  <a:pt x="1846178" y="174379"/>
                  <a:pt x="1878677" y="160713"/>
                  <a:pt x="1911928" y="149629"/>
                </a:cubicBezTo>
                <a:lnTo>
                  <a:pt x="2061557" y="99753"/>
                </a:lnTo>
                <a:cubicBezTo>
                  <a:pt x="2243458" y="39119"/>
                  <a:pt x="1967933" y="135820"/>
                  <a:pt x="2161309" y="49876"/>
                </a:cubicBezTo>
                <a:cubicBezTo>
                  <a:pt x="2193338" y="35641"/>
                  <a:pt x="2227811" y="27710"/>
                  <a:pt x="2261062" y="16626"/>
                </a:cubicBezTo>
                <a:lnTo>
                  <a:pt x="2310938" y="0"/>
                </a:lnTo>
                <a:cubicBezTo>
                  <a:pt x="2349731" y="5542"/>
                  <a:pt x="2389783" y="5366"/>
                  <a:pt x="2427317" y="16626"/>
                </a:cubicBezTo>
                <a:cubicBezTo>
                  <a:pt x="2515087" y="42957"/>
                  <a:pt x="2450428" y="45515"/>
                  <a:pt x="2493818" y="99753"/>
                </a:cubicBezTo>
                <a:cubicBezTo>
                  <a:pt x="2506300" y="115356"/>
                  <a:pt x="2527069" y="121920"/>
                  <a:pt x="2543695" y="133004"/>
                </a:cubicBezTo>
                <a:cubicBezTo>
                  <a:pt x="2621281" y="249381"/>
                  <a:pt x="2576946" y="210589"/>
                  <a:pt x="2660073" y="266007"/>
                </a:cubicBezTo>
                <a:cubicBezTo>
                  <a:pt x="2665615" y="282633"/>
                  <a:pt x="2665750" y="302199"/>
                  <a:pt x="2676698" y="315884"/>
                </a:cubicBezTo>
                <a:cubicBezTo>
                  <a:pt x="2689180" y="331487"/>
                  <a:pt x="2726575" y="349135"/>
                  <a:pt x="2726575" y="349135"/>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p:cNvSpPr txBox="1"/>
          <p:nvPr/>
        </p:nvSpPr>
        <p:spPr>
          <a:xfrm>
            <a:off x="390379" y="5373216"/>
            <a:ext cx="2381421" cy="646331"/>
          </a:xfrm>
          <a:prstGeom prst="rect">
            <a:avLst/>
          </a:prstGeom>
          <a:solidFill>
            <a:schemeClr val="bg1">
              <a:alpha val="56000"/>
            </a:schemeClr>
          </a:solidFill>
        </p:spPr>
        <p:txBody>
          <a:bodyPr wrap="square" rtlCol="0">
            <a:spAutoFit/>
          </a:bodyPr>
          <a:lstStyle/>
          <a:p>
            <a:r>
              <a:rPr lang="en-NZ" b="1" dirty="0" smtClean="0"/>
              <a:t>Additional pipe placed alongside existing pipe</a:t>
            </a:r>
            <a:endParaRPr lang="en-NZ" b="1" dirty="0"/>
          </a:p>
        </p:txBody>
      </p:sp>
      <p:sp>
        <p:nvSpPr>
          <p:cNvPr id="22" name="Freeform 21"/>
          <p:cNvSpPr/>
          <p:nvPr/>
        </p:nvSpPr>
        <p:spPr>
          <a:xfrm>
            <a:off x="2987824" y="5589240"/>
            <a:ext cx="1008112" cy="144016"/>
          </a:xfrm>
          <a:custGeom>
            <a:avLst/>
            <a:gdLst>
              <a:gd name="connsiteX0" fmla="*/ 0 w 2726575"/>
              <a:gd name="connsiteY0" fmla="*/ 182880 h 515389"/>
              <a:gd name="connsiteX1" fmla="*/ 149629 w 2726575"/>
              <a:gd name="connsiteY1" fmla="*/ 216131 h 515389"/>
              <a:gd name="connsiteX2" fmla="*/ 249382 w 2726575"/>
              <a:gd name="connsiteY2" fmla="*/ 249382 h 515389"/>
              <a:gd name="connsiteX3" fmla="*/ 565266 w 2726575"/>
              <a:gd name="connsiteY3" fmla="*/ 282633 h 515389"/>
              <a:gd name="connsiteX4" fmla="*/ 714895 w 2726575"/>
              <a:gd name="connsiteY4" fmla="*/ 332509 h 515389"/>
              <a:gd name="connsiteX5" fmla="*/ 764771 w 2726575"/>
              <a:gd name="connsiteY5" fmla="*/ 349135 h 515389"/>
              <a:gd name="connsiteX6" fmla="*/ 814648 w 2726575"/>
              <a:gd name="connsiteY6" fmla="*/ 365760 h 515389"/>
              <a:gd name="connsiteX7" fmla="*/ 964277 w 2726575"/>
              <a:gd name="connsiteY7" fmla="*/ 432262 h 515389"/>
              <a:gd name="connsiteX8" fmla="*/ 1014153 w 2726575"/>
              <a:gd name="connsiteY8" fmla="*/ 448887 h 515389"/>
              <a:gd name="connsiteX9" fmla="*/ 1064029 w 2726575"/>
              <a:gd name="connsiteY9" fmla="*/ 482138 h 515389"/>
              <a:gd name="connsiteX10" fmla="*/ 1163782 w 2726575"/>
              <a:gd name="connsiteY10" fmla="*/ 515389 h 515389"/>
              <a:gd name="connsiteX11" fmla="*/ 1379913 w 2726575"/>
              <a:gd name="connsiteY11" fmla="*/ 482138 h 515389"/>
              <a:gd name="connsiteX12" fmla="*/ 1429789 w 2726575"/>
              <a:gd name="connsiteY12" fmla="*/ 448887 h 515389"/>
              <a:gd name="connsiteX13" fmla="*/ 1463040 w 2726575"/>
              <a:gd name="connsiteY13" fmla="*/ 349135 h 515389"/>
              <a:gd name="connsiteX14" fmla="*/ 1612669 w 2726575"/>
              <a:gd name="connsiteY14" fmla="*/ 266007 h 515389"/>
              <a:gd name="connsiteX15" fmla="*/ 1662546 w 2726575"/>
              <a:gd name="connsiteY15" fmla="*/ 216131 h 515389"/>
              <a:gd name="connsiteX16" fmla="*/ 1812175 w 2726575"/>
              <a:gd name="connsiteY16" fmla="*/ 182880 h 515389"/>
              <a:gd name="connsiteX17" fmla="*/ 1911928 w 2726575"/>
              <a:gd name="connsiteY17" fmla="*/ 149629 h 515389"/>
              <a:gd name="connsiteX18" fmla="*/ 2061557 w 2726575"/>
              <a:gd name="connsiteY18" fmla="*/ 99753 h 515389"/>
              <a:gd name="connsiteX19" fmla="*/ 2161309 w 2726575"/>
              <a:gd name="connsiteY19" fmla="*/ 49876 h 515389"/>
              <a:gd name="connsiteX20" fmla="*/ 2261062 w 2726575"/>
              <a:gd name="connsiteY20" fmla="*/ 16626 h 515389"/>
              <a:gd name="connsiteX21" fmla="*/ 2310938 w 2726575"/>
              <a:gd name="connsiteY21" fmla="*/ 0 h 515389"/>
              <a:gd name="connsiteX22" fmla="*/ 2427317 w 2726575"/>
              <a:gd name="connsiteY22" fmla="*/ 16626 h 515389"/>
              <a:gd name="connsiteX23" fmla="*/ 2493818 w 2726575"/>
              <a:gd name="connsiteY23" fmla="*/ 99753 h 515389"/>
              <a:gd name="connsiteX24" fmla="*/ 2543695 w 2726575"/>
              <a:gd name="connsiteY24" fmla="*/ 133004 h 515389"/>
              <a:gd name="connsiteX25" fmla="*/ 2660073 w 2726575"/>
              <a:gd name="connsiteY25" fmla="*/ 266007 h 515389"/>
              <a:gd name="connsiteX26" fmla="*/ 2676698 w 2726575"/>
              <a:gd name="connsiteY26" fmla="*/ 315884 h 515389"/>
              <a:gd name="connsiteX27" fmla="*/ 2726575 w 2726575"/>
              <a:gd name="connsiteY27" fmla="*/ 349135 h 5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26575" h="515389">
                <a:moveTo>
                  <a:pt x="0" y="182880"/>
                </a:moveTo>
                <a:cubicBezTo>
                  <a:pt x="47453" y="192371"/>
                  <a:pt x="102677" y="202045"/>
                  <a:pt x="149629" y="216131"/>
                </a:cubicBezTo>
                <a:cubicBezTo>
                  <a:pt x="183200" y="226202"/>
                  <a:pt x="214453" y="246471"/>
                  <a:pt x="249382" y="249382"/>
                </a:cubicBezTo>
                <a:cubicBezTo>
                  <a:pt x="487939" y="269261"/>
                  <a:pt x="382826" y="256569"/>
                  <a:pt x="565266" y="282633"/>
                </a:cubicBezTo>
                <a:lnTo>
                  <a:pt x="714895" y="332509"/>
                </a:lnTo>
                <a:lnTo>
                  <a:pt x="764771" y="349135"/>
                </a:lnTo>
                <a:lnTo>
                  <a:pt x="814648" y="365760"/>
                </a:lnTo>
                <a:cubicBezTo>
                  <a:pt x="893687" y="418453"/>
                  <a:pt x="845569" y="392693"/>
                  <a:pt x="964277" y="432262"/>
                </a:cubicBezTo>
                <a:lnTo>
                  <a:pt x="1014153" y="448887"/>
                </a:lnTo>
                <a:cubicBezTo>
                  <a:pt x="1030778" y="459971"/>
                  <a:pt x="1045770" y="474023"/>
                  <a:pt x="1064029" y="482138"/>
                </a:cubicBezTo>
                <a:cubicBezTo>
                  <a:pt x="1096058" y="496373"/>
                  <a:pt x="1163782" y="515389"/>
                  <a:pt x="1163782" y="515389"/>
                </a:cubicBezTo>
                <a:cubicBezTo>
                  <a:pt x="1211471" y="510620"/>
                  <a:pt x="1319995" y="512098"/>
                  <a:pt x="1379913" y="482138"/>
                </a:cubicBezTo>
                <a:cubicBezTo>
                  <a:pt x="1397785" y="473202"/>
                  <a:pt x="1413164" y="459971"/>
                  <a:pt x="1429789" y="448887"/>
                </a:cubicBezTo>
                <a:cubicBezTo>
                  <a:pt x="1440873" y="415636"/>
                  <a:pt x="1433877" y="368577"/>
                  <a:pt x="1463040" y="349135"/>
                </a:cubicBezTo>
                <a:cubicBezTo>
                  <a:pt x="1577374" y="272912"/>
                  <a:pt x="1524881" y="295271"/>
                  <a:pt x="1612669" y="266007"/>
                </a:cubicBezTo>
                <a:cubicBezTo>
                  <a:pt x="1629295" y="249382"/>
                  <a:pt x="1642983" y="229173"/>
                  <a:pt x="1662546" y="216131"/>
                </a:cubicBezTo>
                <a:cubicBezTo>
                  <a:pt x="1691085" y="197105"/>
                  <a:pt x="1797695" y="186500"/>
                  <a:pt x="1812175" y="182880"/>
                </a:cubicBezTo>
                <a:cubicBezTo>
                  <a:pt x="1846178" y="174379"/>
                  <a:pt x="1878677" y="160713"/>
                  <a:pt x="1911928" y="149629"/>
                </a:cubicBezTo>
                <a:lnTo>
                  <a:pt x="2061557" y="99753"/>
                </a:lnTo>
                <a:cubicBezTo>
                  <a:pt x="2243458" y="39119"/>
                  <a:pt x="1967933" y="135820"/>
                  <a:pt x="2161309" y="49876"/>
                </a:cubicBezTo>
                <a:cubicBezTo>
                  <a:pt x="2193338" y="35641"/>
                  <a:pt x="2227811" y="27710"/>
                  <a:pt x="2261062" y="16626"/>
                </a:cubicBezTo>
                <a:lnTo>
                  <a:pt x="2310938" y="0"/>
                </a:lnTo>
                <a:cubicBezTo>
                  <a:pt x="2349731" y="5542"/>
                  <a:pt x="2389783" y="5366"/>
                  <a:pt x="2427317" y="16626"/>
                </a:cubicBezTo>
                <a:cubicBezTo>
                  <a:pt x="2515087" y="42957"/>
                  <a:pt x="2450428" y="45515"/>
                  <a:pt x="2493818" y="99753"/>
                </a:cubicBezTo>
                <a:cubicBezTo>
                  <a:pt x="2506300" y="115356"/>
                  <a:pt x="2527069" y="121920"/>
                  <a:pt x="2543695" y="133004"/>
                </a:cubicBezTo>
                <a:cubicBezTo>
                  <a:pt x="2621281" y="249381"/>
                  <a:pt x="2576946" y="210589"/>
                  <a:pt x="2660073" y="266007"/>
                </a:cubicBezTo>
                <a:cubicBezTo>
                  <a:pt x="2665615" y="282633"/>
                  <a:pt x="2665750" y="302199"/>
                  <a:pt x="2676698" y="315884"/>
                </a:cubicBezTo>
                <a:cubicBezTo>
                  <a:pt x="2689180" y="331487"/>
                  <a:pt x="2726575" y="349135"/>
                  <a:pt x="2726575" y="349135"/>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Box 23"/>
          <p:cNvSpPr txBox="1"/>
          <p:nvPr/>
        </p:nvSpPr>
        <p:spPr>
          <a:xfrm>
            <a:off x="251520" y="6381328"/>
            <a:ext cx="2664296" cy="369332"/>
          </a:xfrm>
          <a:prstGeom prst="rect">
            <a:avLst/>
          </a:prstGeom>
          <a:noFill/>
        </p:spPr>
        <p:txBody>
          <a:bodyPr wrap="square" rtlCol="0">
            <a:spAutoFit/>
          </a:bodyPr>
          <a:lstStyle/>
          <a:p>
            <a:r>
              <a:rPr lang="en-NZ" dirty="0" smtClean="0"/>
              <a:t>Discharge System</a:t>
            </a:r>
            <a:endParaRPr lang="en-NZ" dirty="0"/>
          </a:p>
        </p:txBody>
      </p:sp>
      <p:sp>
        <p:nvSpPr>
          <p:cNvPr id="26" name="TextBox 25"/>
          <p:cNvSpPr txBox="1"/>
          <p:nvPr/>
        </p:nvSpPr>
        <p:spPr>
          <a:xfrm>
            <a:off x="7956376" y="6381328"/>
            <a:ext cx="936104" cy="369332"/>
          </a:xfrm>
          <a:prstGeom prst="rect">
            <a:avLst/>
          </a:prstGeom>
          <a:noFill/>
        </p:spPr>
        <p:txBody>
          <a:bodyPr wrap="square" rtlCol="0">
            <a:spAutoFit/>
          </a:bodyPr>
          <a:lstStyle/>
          <a:p>
            <a:r>
              <a:rPr lang="en-NZ" dirty="0" smtClean="0"/>
              <a:t>Fig 4</a:t>
            </a:r>
            <a:endParaRPr lang="en-NZ" dirty="0"/>
          </a:p>
        </p:txBody>
      </p:sp>
    </p:spTree>
    <p:extLst>
      <p:ext uri="{BB962C8B-B14F-4D97-AF65-F5344CB8AC3E}">
        <p14:creationId xmlns="" xmlns:p14="http://schemas.microsoft.com/office/powerpoint/2010/main" val="2700212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71682" name="Picture 2"/>
          <p:cNvPicPr>
            <a:picLocks noChangeAspect="1" noChangeArrowheads="1"/>
          </p:cNvPicPr>
          <p:nvPr/>
        </p:nvPicPr>
        <p:blipFill>
          <a:blip r:embed="rId2" cstate="email"/>
          <a:srcRect/>
          <a:stretch>
            <a:fillRect/>
          </a:stretch>
        </p:blipFill>
        <p:spPr bwMode="auto">
          <a:xfrm>
            <a:off x="0" y="0"/>
            <a:ext cx="9100200" cy="6309320"/>
          </a:xfrm>
          <a:prstGeom prst="rect">
            <a:avLst/>
          </a:prstGeom>
          <a:noFill/>
          <a:ln w="9525">
            <a:noFill/>
            <a:miter lim="800000"/>
            <a:headEnd/>
            <a:tailEnd/>
          </a:ln>
        </p:spPr>
      </p:pic>
      <p:sp>
        <p:nvSpPr>
          <p:cNvPr id="5" name="TextBox 4"/>
          <p:cNvSpPr txBox="1"/>
          <p:nvPr/>
        </p:nvSpPr>
        <p:spPr>
          <a:xfrm>
            <a:off x="7668344" y="6381328"/>
            <a:ext cx="1224136" cy="369332"/>
          </a:xfrm>
          <a:prstGeom prst="rect">
            <a:avLst/>
          </a:prstGeom>
          <a:noFill/>
        </p:spPr>
        <p:txBody>
          <a:bodyPr wrap="square" rtlCol="0">
            <a:spAutoFit/>
          </a:bodyPr>
          <a:lstStyle/>
          <a:p>
            <a:r>
              <a:rPr lang="en-NZ" dirty="0" smtClean="0"/>
              <a:t>Fig 40</a:t>
            </a:r>
            <a:endParaRPr lang="en-NZ" dirty="0"/>
          </a:p>
        </p:txBody>
      </p:sp>
      <p:sp>
        <p:nvSpPr>
          <p:cNvPr id="6" name="TextBox 5"/>
          <p:cNvSpPr txBox="1"/>
          <p:nvPr/>
        </p:nvSpPr>
        <p:spPr>
          <a:xfrm>
            <a:off x="539552" y="6381328"/>
            <a:ext cx="3024336" cy="369332"/>
          </a:xfrm>
          <a:prstGeom prst="rect">
            <a:avLst/>
          </a:prstGeom>
          <a:noFill/>
        </p:spPr>
        <p:txBody>
          <a:bodyPr wrap="square" rtlCol="0">
            <a:spAutoFit/>
          </a:bodyPr>
          <a:lstStyle/>
          <a:p>
            <a:r>
              <a:rPr lang="en-NZ" dirty="0" smtClean="0"/>
              <a:t>Easement 2</a:t>
            </a:r>
            <a:endParaRPr lang="en-N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260648"/>
            <a:ext cx="5904656" cy="369332"/>
          </a:xfrm>
          <a:prstGeom prst="rect">
            <a:avLst/>
          </a:prstGeom>
          <a:noFill/>
        </p:spPr>
        <p:txBody>
          <a:bodyPr wrap="square" rtlCol="0">
            <a:spAutoFit/>
          </a:bodyPr>
          <a:lstStyle/>
          <a:p>
            <a:r>
              <a:rPr lang="en-NZ" dirty="0" smtClean="0"/>
              <a:t>Rainfall Data from EDS Oct 2018</a:t>
            </a:r>
            <a:endParaRPr lang="en-NZ" dirty="0"/>
          </a:p>
        </p:txBody>
      </p:sp>
      <p:pic>
        <p:nvPicPr>
          <p:cNvPr id="6" name="Picture 3"/>
          <p:cNvPicPr>
            <a:picLocks noChangeAspect="1" noChangeArrowheads="1"/>
          </p:cNvPicPr>
          <p:nvPr/>
        </p:nvPicPr>
        <p:blipFill>
          <a:blip r:embed="rId2" cstate="email"/>
          <a:srcRect/>
          <a:stretch>
            <a:fillRect/>
          </a:stretch>
        </p:blipFill>
        <p:spPr bwMode="auto">
          <a:xfrm>
            <a:off x="2396800" y="836712"/>
            <a:ext cx="6747200" cy="3744416"/>
          </a:xfrm>
          <a:prstGeom prst="rect">
            <a:avLst/>
          </a:prstGeom>
          <a:noFill/>
          <a:ln w="9525">
            <a:noFill/>
            <a:miter lim="800000"/>
            <a:headEnd/>
            <a:tailEnd/>
          </a:ln>
        </p:spPr>
      </p:pic>
      <p:pic>
        <p:nvPicPr>
          <p:cNvPr id="9221" name="Picture 5"/>
          <p:cNvPicPr>
            <a:picLocks noChangeAspect="1" noChangeArrowheads="1"/>
          </p:cNvPicPr>
          <p:nvPr/>
        </p:nvPicPr>
        <p:blipFill>
          <a:blip r:embed="rId3" cstate="email"/>
          <a:srcRect/>
          <a:stretch>
            <a:fillRect/>
          </a:stretch>
        </p:blipFill>
        <p:spPr bwMode="auto">
          <a:xfrm>
            <a:off x="323528" y="4050747"/>
            <a:ext cx="2376264" cy="2546605"/>
          </a:xfrm>
          <a:prstGeom prst="rect">
            <a:avLst/>
          </a:prstGeom>
          <a:noFill/>
          <a:ln w="9525">
            <a:noFill/>
            <a:miter lim="800000"/>
            <a:headEnd/>
            <a:tailEnd/>
          </a:ln>
        </p:spPr>
      </p:pic>
      <p:sp>
        <p:nvSpPr>
          <p:cNvPr id="5" name="TextBox 4"/>
          <p:cNvSpPr txBox="1"/>
          <p:nvPr/>
        </p:nvSpPr>
        <p:spPr>
          <a:xfrm>
            <a:off x="7668344" y="6381328"/>
            <a:ext cx="864096" cy="369332"/>
          </a:xfrm>
          <a:prstGeom prst="rect">
            <a:avLst/>
          </a:prstGeom>
          <a:noFill/>
        </p:spPr>
        <p:txBody>
          <a:bodyPr wrap="square" rtlCol="0">
            <a:spAutoFit/>
          </a:bodyPr>
          <a:lstStyle/>
          <a:p>
            <a:r>
              <a:rPr lang="en-NZ" dirty="0" smtClean="0"/>
              <a:t>Fig 41</a:t>
            </a:r>
            <a:endParaRPr lang="en-N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2435" t="14549" r="41328" b="18400"/>
          <a:stretch>
            <a:fillRect/>
          </a:stretch>
        </p:blipFill>
        <p:spPr bwMode="auto">
          <a:xfrm>
            <a:off x="107503" y="0"/>
            <a:ext cx="4689647" cy="6741368"/>
          </a:xfrm>
          <a:prstGeom prst="rect">
            <a:avLst/>
          </a:prstGeom>
          <a:noFill/>
          <a:ln w="9525">
            <a:noFill/>
            <a:miter lim="800000"/>
            <a:headEnd/>
            <a:tailEnd/>
          </a:ln>
        </p:spPr>
      </p:pic>
      <p:sp>
        <p:nvSpPr>
          <p:cNvPr id="6" name="Freeform 5"/>
          <p:cNvSpPr/>
          <p:nvPr/>
        </p:nvSpPr>
        <p:spPr>
          <a:xfrm>
            <a:off x="863600" y="524933"/>
            <a:ext cx="1236133" cy="1820334"/>
          </a:xfrm>
          <a:custGeom>
            <a:avLst/>
            <a:gdLst>
              <a:gd name="connsiteX0" fmla="*/ 1236133 w 1236133"/>
              <a:gd name="connsiteY0" fmla="*/ 0 h 1820334"/>
              <a:gd name="connsiteX1" fmla="*/ 1007533 w 1236133"/>
              <a:gd name="connsiteY1" fmla="*/ 143934 h 1820334"/>
              <a:gd name="connsiteX2" fmla="*/ 728133 w 1236133"/>
              <a:gd name="connsiteY2" fmla="*/ 457200 h 1820334"/>
              <a:gd name="connsiteX3" fmla="*/ 491067 w 1236133"/>
              <a:gd name="connsiteY3" fmla="*/ 838200 h 1820334"/>
              <a:gd name="connsiteX4" fmla="*/ 567267 w 1236133"/>
              <a:gd name="connsiteY4" fmla="*/ 931334 h 1820334"/>
              <a:gd name="connsiteX5" fmla="*/ 440267 w 1236133"/>
              <a:gd name="connsiteY5" fmla="*/ 931334 h 1820334"/>
              <a:gd name="connsiteX6" fmla="*/ 76200 w 1236133"/>
              <a:gd name="connsiteY6" fmla="*/ 1176867 h 1820334"/>
              <a:gd name="connsiteX7" fmla="*/ 76200 w 1236133"/>
              <a:gd name="connsiteY7" fmla="*/ 1498600 h 1820334"/>
              <a:gd name="connsiteX8" fmla="*/ 0 w 1236133"/>
              <a:gd name="connsiteY8" fmla="*/ 1557867 h 1820334"/>
              <a:gd name="connsiteX9" fmla="*/ 50800 w 1236133"/>
              <a:gd name="connsiteY9" fmla="*/ 1769534 h 1820334"/>
              <a:gd name="connsiteX10" fmla="*/ 50800 w 1236133"/>
              <a:gd name="connsiteY10" fmla="*/ 1769534 h 1820334"/>
              <a:gd name="connsiteX11" fmla="*/ 135467 w 1236133"/>
              <a:gd name="connsiteY11" fmla="*/ 1820334 h 18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133" h="1820334">
                <a:moveTo>
                  <a:pt x="1236133" y="0"/>
                </a:moveTo>
                <a:lnTo>
                  <a:pt x="1007533" y="143934"/>
                </a:lnTo>
                <a:lnTo>
                  <a:pt x="728133" y="457200"/>
                </a:lnTo>
                <a:lnTo>
                  <a:pt x="491067" y="838200"/>
                </a:lnTo>
                <a:lnTo>
                  <a:pt x="567267" y="931334"/>
                </a:lnTo>
                <a:lnTo>
                  <a:pt x="440267" y="931334"/>
                </a:lnTo>
                <a:lnTo>
                  <a:pt x="76200" y="1176867"/>
                </a:lnTo>
                <a:lnTo>
                  <a:pt x="76200" y="1498600"/>
                </a:lnTo>
                <a:lnTo>
                  <a:pt x="0" y="1557867"/>
                </a:lnTo>
                <a:lnTo>
                  <a:pt x="50800" y="1769534"/>
                </a:lnTo>
                <a:lnTo>
                  <a:pt x="50800" y="1769534"/>
                </a:lnTo>
                <a:lnTo>
                  <a:pt x="135467" y="1820334"/>
                </a:ln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7" name="Freeform 6"/>
          <p:cNvSpPr/>
          <p:nvPr/>
        </p:nvSpPr>
        <p:spPr>
          <a:xfrm>
            <a:off x="169333" y="2319867"/>
            <a:ext cx="2692400" cy="3479800"/>
          </a:xfrm>
          <a:custGeom>
            <a:avLst/>
            <a:gdLst>
              <a:gd name="connsiteX0" fmla="*/ 829734 w 2692400"/>
              <a:gd name="connsiteY0" fmla="*/ 16933 h 3479800"/>
              <a:gd name="connsiteX1" fmla="*/ 753534 w 2692400"/>
              <a:gd name="connsiteY1" fmla="*/ 110066 h 3479800"/>
              <a:gd name="connsiteX2" fmla="*/ 541867 w 2692400"/>
              <a:gd name="connsiteY2" fmla="*/ 0 h 3479800"/>
              <a:gd name="connsiteX3" fmla="*/ 482600 w 2692400"/>
              <a:gd name="connsiteY3" fmla="*/ 76200 h 3479800"/>
              <a:gd name="connsiteX4" fmla="*/ 448734 w 2692400"/>
              <a:gd name="connsiteY4" fmla="*/ 601133 h 3479800"/>
              <a:gd name="connsiteX5" fmla="*/ 330200 w 2692400"/>
              <a:gd name="connsiteY5" fmla="*/ 491066 h 3479800"/>
              <a:gd name="connsiteX6" fmla="*/ 287867 w 2692400"/>
              <a:gd name="connsiteY6" fmla="*/ 567266 h 3479800"/>
              <a:gd name="connsiteX7" fmla="*/ 50800 w 2692400"/>
              <a:gd name="connsiteY7" fmla="*/ 660400 h 3479800"/>
              <a:gd name="connsiteX8" fmla="*/ 93134 w 2692400"/>
              <a:gd name="connsiteY8" fmla="*/ 728133 h 3479800"/>
              <a:gd name="connsiteX9" fmla="*/ 0 w 2692400"/>
              <a:gd name="connsiteY9" fmla="*/ 846666 h 3479800"/>
              <a:gd name="connsiteX10" fmla="*/ 16934 w 2692400"/>
              <a:gd name="connsiteY10" fmla="*/ 914400 h 3479800"/>
              <a:gd name="connsiteX11" fmla="*/ 118534 w 2692400"/>
              <a:gd name="connsiteY11" fmla="*/ 1016000 h 3479800"/>
              <a:gd name="connsiteX12" fmla="*/ 135467 w 2692400"/>
              <a:gd name="connsiteY12" fmla="*/ 1117600 h 3479800"/>
              <a:gd name="connsiteX13" fmla="*/ 381000 w 2692400"/>
              <a:gd name="connsiteY13" fmla="*/ 1549400 h 3479800"/>
              <a:gd name="connsiteX14" fmla="*/ 558800 w 2692400"/>
              <a:gd name="connsiteY14" fmla="*/ 1693333 h 3479800"/>
              <a:gd name="connsiteX15" fmla="*/ 635000 w 2692400"/>
              <a:gd name="connsiteY15" fmla="*/ 1693333 h 3479800"/>
              <a:gd name="connsiteX16" fmla="*/ 736600 w 2692400"/>
              <a:gd name="connsiteY16" fmla="*/ 1879600 h 3479800"/>
              <a:gd name="connsiteX17" fmla="*/ 795867 w 2692400"/>
              <a:gd name="connsiteY17" fmla="*/ 1845733 h 3479800"/>
              <a:gd name="connsiteX18" fmla="*/ 812800 w 2692400"/>
              <a:gd name="connsiteY18" fmla="*/ 1955800 h 3479800"/>
              <a:gd name="connsiteX19" fmla="*/ 905934 w 2692400"/>
              <a:gd name="connsiteY19" fmla="*/ 2091266 h 3479800"/>
              <a:gd name="connsiteX20" fmla="*/ 880534 w 2692400"/>
              <a:gd name="connsiteY20" fmla="*/ 2319866 h 3479800"/>
              <a:gd name="connsiteX21" fmla="*/ 880534 w 2692400"/>
              <a:gd name="connsiteY21" fmla="*/ 2319866 h 3479800"/>
              <a:gd name="connsiteX22" fmla="*/ 956734 w 2692400"/>
              <a:gd name="connsiteY22" fmla="*/ 2336800 h 3479800"/>
              <a:gd name="connsiteX23" fmla="*/ 1083734 w 2692400"/>
              <a:gd name="connsiteY23" fmla="*/ 2489200 h 3479800"/>
              <a:gd name="connsiteX24" fmla="*/ 1439334 w 2692400"/>
              <a:gd name="connsiteY24" fmla="*/ 2734733 h 3479800"/>
              <a:gd name="connsiteX25" fmla="*/ 1464734 w 2692400"/>
              <a:gd name="connsiteY25" fmla="*/ 2997200 h 3479800"/>
              <a:gd name="connsiteX26" fmla="*/ 1490134 w 2692400"/>
              <a:gd name="connsiteY26" fmla="*/ 3217333 h 3479800"/>
              <a:gd name="connsiteX27" fmla="*/ 1837267 w 2692400"/>
              <a:gd name="connsiteY27" fmla="*/ 3479800 h 3479800"/>
              <a:gd name="connsiteX28" fmla="*/ 2074334 w 2692400"/>
              <a:gd name="connsiteY28" fmla="*/ 3403600 h 3479800"/>
              <a:gd name="connsiteX29" fmla="*/ 2260600 w 2692400"/>
              <a:gd name="connsiteY29" fmla="*/ 3259666 h 3479800"/>
              <a:gd name="connsiteX30" fmla="*/ 2463800 w 2692400"/>
              <a:gd name="connsiteY30" fmla="*/ 3124200 h 3479800"/>
              <a:gd name="connsiteX31" fmla="*/ 2506134 w 2692400"/>
              <a:gd name="connsiteY31" fmla="*/ 3141133 h 3479800"/>
              <a:gd name="connsiteX32" fmla="*/ 2573867 w 2692400"/>
              <a:gd name="connsiteY32" fmla="*/ 3090333 h 3479800"/>
              <a:gd name="connsiteX33" fmla="*/ 2692400 w 2692400"/>
              <a:gd name="connsiteY33" fmla="*/ 3158066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2400" h="3479800">
                <a:moveTo>
                  <a:pt x="829734" y="16933"/>
                </a:moveTo>
                <a:lnTo>
                  <a:pt x="753534" y="110066"/>
                </a:lnTo>
                <a:lnTo>
                  <a:pt x="541867" y="0"/>
                </a:lnTo>
                <a:lnTo>
                  <a:pt x="482600" y="76200"/>
                </a:lnTo>
                <a:lnTo>
                  <a:pt x="448734" y="601133"/>
                </a:lnTo>
                <a:lnTo>
                  <a:pt x="330200" y="491066"/>
                </a:lnTo>
                <a:lnTo>
                  <a:pt x="287867" y="567266"/>
                </a:lnTo>
                <a:lnTo>
                  <a:pt x="50800" y="660400"/>
                </a:lnTo>
                <a:lnTo>
                  <a:pt x="93134" y="728133"/>
                </a:lnTo>
                <a:lnTo>
                  <a:pt x="0" y="846666"/>
                </a:lnTo>
                <a:lnTo>
                  <a:pt x="16934" y="914400"/>
                </a:lnTo>
                <a:lnTo>
                  <a:pt x="118534" y="1016000"/>
                </a:lnTo>
                <a:lnTo>
                  <a:pt x="135467" y="1117600"/>
                </a:lnTo>
                <a:lnTo>
                  <a:pt x="381000" y="1549400"/>
                </a:lnTo>
                <a:lnTo>
                  <a:pt x="558800" y="1693333"/>
                </a:lnTo>
                <a:lnTo>
                  <a:pt x="635000" y="1693333"/>
                </a:lnTo>
                <a:lnTo>
                  <a:pt x="736600" y="1879600"/>
                </a:lnTo>
                <a:lnTo>
                  <a:pt x="795867" y="1845733"/>
                </a:lnTo>
                <a:lnTo>
                  <a:pt x="812800" y="1955800"/>
                </a:lnTo>
                <a:lnTo>
                  <a:pt x="905934" y="2091266"/>
                </a:lnTo>
                <a:lnTo>
                  <a:pt x="880534" y="2319866"/>
                </a:lnTo>
                <a:lnTo>
                  <a:pt x="880534" y="2319866"/>
                </a:lnTo>
                <a:lnTo>
                  <a:pt x="956734" y="2336800"/>
                </a:lnTo>
                <a:lnTo>
                  <a:pt x="1083734" y="2489200"/>
                </a:lnTo>
                <a:lnTo>
                  <a:pt x="1439334" y="2734733"/>
                </a:lnTo>
                <a:lnTo>
                  <a:pt x="1464734" y="2997200"/>
                </a:lnTo>
                <a:lnTo>
                  <a:pt x="1490134" y="3217333"/>
                </a:lnTo>
                <a:lnTo>
                  <a:pt x="1837267" y="3479800"/>
                </a:lnTo>
                <a:lnTo>
                  <a:pt x="2074334" y="3403600"/>
                </a:lnTo>
                <a:lnTo>
                  <a:pt x="2260600" y="3259666"/>
                </a:lnTo>
                <a:lnTo>
                  <a:pt x="2463800" y="3124200"/>
                </a:lnTo>
                <a:lnTo>
                  <a:pt x="2506134" y="3141133"/>
                </a:lnTo>
                <a:lnTo>
                  <a:pt x="2573867" y="3090333"/>
                </a:lnTo>
                <a:lnTo>
                  <a:pt x="2692400" y="3158066"/>
                </a:ln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0" name="Freeform 9"/>
          <p:cNvSpPr/>
          <p:nvPr/>
        </p:nvSpPr>
        <p:spPr>
          <a:xfrm>
            <a:off x="2667000" y="3556000"/>
            <a:ext cx="1778000" cy="2971800"/>
          </a:xfrm>
          <a:custGeom>
            <a:avLst/>
            <a:gdLst>
              <a:gd name="connsiteX0" fmla="*/ 160867 w 1778000"/>
              <a:gd name="connsiteY0" fmla="*/ 1947333 h 2971800"/>
              <a:gd name="connsiteX1" fmla="*/ 143933 w 1778000"/>
              <a:gd name="connsiteY1" fmla="*/ 2429933 h 2971800"/>
              <a:gd name="connsiteX2" fmla="*/ 143933 w 1778000"/>
              <a:gd name="connsiteY2" fmla="*/ 2429933 h 2971800"/>
              <a:gd name="connsiteX3" fmla="*/ 228600 w 1778000"/>
              <a:gd name="connsiteY3" fmla="*/ 2582333 h 2971800"/>
              <a:gd name="connsiteX4" fmla="*/ 228600 w 1778000"/>
              <a:gd name="connsiteY4" fmla="*/ 2582333 h 2971800"/>
              <a:gd name="connsiteX5" fmla="*/ 0 w 1778000"/>
              <a:gd name="connsiteY5" fmla="*/ 2700867 h 2971800"/>
              <a:gd name="connsiteX6" fmla="*/ 0 w 1778000"/>
              <a:gd name="connsiteY6" fmla="*/ 2692400 h 2971800"/>
              <a:gd name="connsiteX7" fmla="*/ 25400 w 1778000"/>
              <a:gd name="connsiteY7" fmla="*/ 2878667 h 2971800"/>
              <a:gd name="connsiteX8" fmla="*/ 25400 w 1778000"/>
              <a:gd name="connsiteY8" fmla="*/ 2878667 h 2971800"/>
              <a:gd name="connsiteX9" fmla="*/ 245533 w 1778000"/>
              <a:gd name="connsiteY9" fmla="*/ 2853267 h 2971800"/>
              <a:gd name="connsiteX10" fmla="*/ 245533 w 1778000"/>
              <a:gd name="connsiteY10" fmla="*/ 2853267 h 2971800"/>
              <a:gd name="connsiteX11" fmla="*/ 499533 w 1778000"/>
              <a:gd name="connsiteY11" fmla="*/ 2971800 h 2971800"/>
              <a:gd name="connsiteX12" fmla="*/ 499533 w 1778000"/>
              <a:gd name="connsiteY12" fmla="*/ 2971800 h 2971800"/>
              <a:gd name="connsiteX13" fmla="*/ 956733 w 1778000"/>
              <a:gd name="connsiteY13" fmla="*/ 2794000 h 2971800"/>
              <a:gd name="connsiteX14" fmla="*/ 1075267 w 1778000"/>
              <a:gd name="connsiteY14" fmla="*/ 2438400 h 2971800"/>
              <a:gd name="connsiteX15" fmla="*/ 1117600 w 1778000"/>
              <a:gd name="connsiteY15" fmla="*/ 2311400 h 2971800"/>
              <a:gd name="connsiteX16" fmla="*/ 1337733 w 1778000"/>
              <a:gd name="connsiteY16" fmla="*/ 2218267 h 2971800"/>
              <a:gd name="connsiteX17" fmla="*/ 1337733 w 1778000"/>
              <a:gd name="connsiteY17" fmla="*/ 2218267 h 2971800"/>
              <a:gd name="connsiteX18" fmla="*/ 1447800 w 1778000"/>
              <a:gd name="connsiteY18" fmla="*/ 2006600 h 2971800"/>
              <a:gd name="connsiteX19" fmla="*/ 1761067 w 1778000"/>
              <a:gd name="connsiteY19" fmla="*/ 1955800 h 2971800"/>
              <a:gd name="connsiteX20" fmla="*/ 1667933 w 1778000"/>
              <a:gd name="connsiteY20" fmla="*/ 1794933 h 2971800"/>
              <a:gd name="connsiteX21" fmla="*/ 1778000 w 1778000"/>
              <a:gd name="connsiteY21" fmla="*/ 1625600 h 2971800"/>
              <a:gd name="connsiteX22" fmla="*/ 1778000 w 1778000"/>
              <a:gd name="connsiteY22" fmla="*/ 1625600 h 2971800"/>
              <a:gd name="connsiteX23" fmla="*/ 1735667 w 1778000"/>
              <a:gd name="connsiteY23" fmla="*/ 1422400 h 2971800"/>
              <a:gd name="connsiteX24" fmla="*/ 1778000 w 1778000"/>
              <a:gd name="connsiteY24" fmla="*/ 1278467 h 2971800"/>
              <a:gd name="connsiteX25" fmla="*/ 1693333 w 1778000"/>
              <a:gd name="connsiteY25" fmla="*/ 880533 h 2971800"/>
              <a:gd name="connsiteX26" fmla="*/ 1583267 w 1778000"/>
              <a:gd name="connsiteY26" fmla="*/ 694267 h 2971800"/>
              <a:gd name="connsiteX27" fmla="*/ 1532467 w 1778000"/>
              <a:gd name="connsiteY27" fmla="*/ 389467 h 2971800"/>
              <a:gd name="connsiteX28" fmla="*/ 1557867 w 1778000"/>
              <a:gd name="connsiteY28" fmla="*/ 101600 h 2971800"/>
              <a:gd name="connsiteX29" fmla="*/ 1447800 w 1778000"/>
              <a:gd name="connsiteY29"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78000" h="2971800">
                <a:moveTo>
                  <a:pt x="160867" y="1947333"/>
                </a:moveTo>
                <a:lnTo>
                  <a:pt x="143933" y="2429933"/>
                </a:lnTo>
                <a:lnTo>
                  <a:pt x="143933" y="2429933"/>
                </a:lnTo>
                <a:lnTo>
                  <a:pt x="228600" y="2582333"/>
                </a:lnTo>
                <a:lnTo>
                  <a:pt x="228600" y="2582333"/>
                </a:lnTo>
                <a:lnTo>
                  <a:pt x="0" y="2700867"/>
                </a:lnTo>
                <a:lnTo>
                  <a:pt x="0" y="2692400"/>
                </a:lnTo>
                <a:lnTo>
                  <a:pt x="25400" y="2878667"/>
                </a:lnTo>
                <a:lnTo>
                  <a:pt x="25400" y="2878667"/>
                </a:lnTo>
                <a:lnTo>
                  <a:pt x="245533" y="2853267"/>
                </a:lnTo>
                <a:lnTo>
                  <a:pt x="245533" y="2853267"/>
                </a:lnTo>
                <a:lnTo>
                  <a:pt x="499533" y="2971800"/>
                </a:lnTo>
                <a:lnTo>
                  <a:pt x="499533" y="2971800"/>
                </a:lnTo>
                <a:lnTo>
                  <a:pt x="956733" y="2794000"/>
                </a:lnTo>
                <a:lnTo>
                  <a:pt x="1075267" y="2438400"/>
                </a:lnTo>
                <a:lnTo>
                  <a:pt x="1117600" y="2311400"/>
                </a:lnTo>
                <a:lnTo>
                  <a:pt x="1337733" y="2218267"/>
                </a:lnTo>
                <a:lnTo>
                  <a:pt x="1337733" y="2218267"/>
                </a:lnTo>
                <a:lnTo>
                  <a:pt x="1447800" y="2006600"/>
                </a:lnTo>
                <a:lnTo>
                  <a:pt x="1761067" y="1955800"/>
                </a:lnTo>
                <a:lnTo>
                  <a:pt x="1667933" y="1794933"/>
                </a:lnTo>
                <a:lnTo>
                  <a:pt x="1778000" y="1625600"/>
                </a:lnTo>
                <a:lnTo>
                  <a:pt x="1778000" y="1625600"/>
                </a:lnTo>
                <a:lnTo>
                  <a:pt x="1735667" y="1422400"/>
                </a:lnTo>
                <a:lnTo>
                  <a:pt x="1778000" y="1278467"/>
                </a:lnTo>
                <a:lnTo>
                  <a:pt x="1693333" y="880533"/>
                </a:lnTo>
                <a:lnTo>
                  <a:pt x="1583267" y="694267"/>
                </a:lnTo>
                <a:lnTo>
                  <a:pt x="1532467" y="389467"/>
                </a:lnTo>
                <a:lnTo>
                  <a:pt x="1557867" y="101600"/>
                </a:lnTo>
                <a:lnTo>
                  <a:pt x="1447800" y="0"/>
                </a:ln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1" name="Freeform 10"/>
          <p:cNvSpPr/>
          <p:nvPr/>
        </p:nvSpPr>
        <p:spPr>
          <a:xfrm>
            <a:off x="2099733" y="508000"/>
            <a:ext cx="2032000" cy="3064933"/>
          </a:xfrm>
          <a:custGeom>
            <a:avLst/>
            <a:gdLst>
              <a:gd name="connsiteX0" fmla="*/ 2032000 w 2032000"/>
              <a:gd name="connsiteY0" fmla="*/ 3064933 h 3064933"/>
              <a:gd name="connsiteX1" fmla="*/ 1964267 w 2032000"/>
              <a:gd name="connsiteY1" fmla="*/ 2963333 h 3064933"/>
              <a:gd name="connsiteX2" fmla="*/ 1913467 w 2032000"/>
              <a:gd name="connsiteY2" fmla="*/ 2810933 h 3064933"/>
              <a:gd name="connsiteX3" fmla="*/ 1921934 w 2032000"/>
              <a:gd name="connsiteY3" fmla="*/ 2565400 h 3064933"/>
              <a:gd name="connsiteX4" fmla="*/ 1998134 w 2032000"/>
              <a:gd name="connsiteY4" fmla="*/ 2218267 h 3064933"/>
              <a:gd name="connsiteX5" fmla="*/ 1972734 w 2032000"/>
              <a:gd name="connsiteY5" fmla="*/ 2142067 h 3064933"/>
              <a:gd name="connsiteX6" fmla="*/ 1972734 w 2032000"/>
              <a:gd name="connsiteY6" fmla="*/ 2142067 h 3064933"/>
              <a:gd name="connsiteX7" fmla="*/ 1828800 w 2032000"/>
              <a:gd name="connsiteY7" fmla="*/ 2133600 h 3064933"/>
              <a:gd name="connsiteX8" fmla="*/ 1769534 w 2032000"/>
              <a:gd name="connsiteY8" fmla="*/ 2006600 h 3064933"/>
              <a:gd name="connsiteX9" fmla="*/ 1845734 w 2032000"/>
              <a:gd name="connsiteY9" fmla="*/ 1905000 h 3064933"/>
              <a:gd name="connsiteX10" fmla="*/ 1794934 w 2032000"/>
              <a:gd name="connsiteY10" fmla="*/ 1786467 h 3064933"/>
              <a:gd name="connsiteX11" fmla="*/ 1515534 w 2032000"/>
              <a:gd name="connsiteY11" fmla="*/ 1303867 h 3064933"/>
              <a:gd name="connsiteX12" fmla="*/ 1515534 w 2032000"/>
              <a:gd name="connsiteY12" fmla="*/ 1303867 h 3064933"/>
              <a:gd name="connsiteX13" fmla="*/ 1295400 w 2032000"/>
              <a:gd name="connsiteY13" fmla="*/ 1109133 h 3064933"/>
              <a:gd name="connsiteX14" fmla="*/ 1295400 w 2032000"/>
              <a:gd name="connsiteY14" fmla="*/ 1109133 h 3064933"/>
              <a:gd name="connsiteX15" fmla="*/ 1329267 w 2032000"/>
              <a:gd name="connsiteY15" fmla="*/ 1041400 h 3064933"/>
              <a:gd name="connsiteX16" fmla="*/ 1329267 w 2032000"/>
              <a:gd name="connsiteY16" fmla="*/ 914400 h 3064933"/>
              <a:gd name="connsiteX17" fmla="*/ 1413934 w 2032000"/>
              <a:gd name="connsiteY17" fmla="*/ 914400 h 3064933"/>
              <a:gd name="connsiteX18" fmla="*/ 1312334 w 2032000"/>
              <a:gd name="connsiteY18" fmla="*/ 643467 h 3064933"/>
              <a:gd name="connsiteX19" fmla="*/ 1253067 w 2032000"/>
              <a:gd name="connsiteY19" fmla="*/ 440267 h 3064933"/>
              <a:gd name="connsiteX20" fmla="*/ 922867 w 2032000"/>
              <a:gd name="connsiteY20" fmla="*/ 42333 h 3064933"/>
              <a:gd name="connsiteX21" fmla="*/ 626534 w 2032000"/>
              <a:gd name="connsiteY21" fmla="*/ 8467 h 3064933"/>
              <a:gd name="connsiteX22" fmla="*/ 431800 w 2032000"/>
              <a:gd name="connsiteY22" fmla="*/ 16933 h 3064933"/>
              <a:gd name="connsiteX23" fmla="*/ 347134 w 2032000"/>
              <a:gd name="connsiteY23" fmla="*/ 110067 h 3064933"/>
              <a:gd name="connsiteX24" fmla="*/ 237067 w 2032000"/>
              <a:gd name="connsiteY24" fmla="*/ 127000 h 3064933"/>
              <a:gd name="connsiteX25" fmla="*/ 135467 w 2032000"/>
              <a:gd name="connsiteY25" fmla="*/ 127000 h 3064933"/>
              <a:gd name="connsiteX26" fmla="*/ 84667 w 2032000"/>
              <a:gd name="connsiteY26" fmla="*/ 0 h 3064933"/>
              <a:gd name="connsiteX27" fmla="*/ 84667 w 2032000"/>
              <a:gd name="connsiteY27" fmla="*/ 0 h 3064933"/>
              <a:gd name="connsiteX28" fmla="*/ 0 w 2032000"/>
              <a:gd name="connsiteY28" fmla="*/ 25400 h 306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32000" h="3064933">
                <a:moveTo>
                  <a:pt x="2032000" y="3064933"/>
                </a:moveTo>
                <a:lnTo>
                  <a:pt x="1964267" y="2963333"/>
                </a:lnTo>
                <a:lnTo>
                  <a:pt x="1913467" y="2810933"/>
                </a:lnTo>
                <a:lnTo>
                  <a:pt x="1921934" y="2565400"/>
                </a:lnTo>
                <a:lnTo>
                  <a:pt x="1998134" y="2218267"/>
                </a:lnTo>
                <a:lnTo>
                  <a:pt x="1972734" y="2142067"/>
                </a:lnTo>
                <a:lnTo>
                  <a:pt x="1972734" y="2142067"/>
                </a:lnTo>
                <a:lnTo>
                  <a:pt x="1828800" y="2133600"/>
                </a:lnTo>
                <a:lnTo>
                  <a:pt x="1769534" y="2006600"/>
                </a:lnTo>
                <a:lnTo>
                  <a:pt x="1845734" y="1905000"/>
                </a:lnTo>
                <a:lnTo>
                  <a:pt x="1794934" y="1786467"/>
                </a:lnTo>
                <a:lnTo>
                  <a:pt x="1515534" y="1303867"/>
                </a:lnTo>
                <a:lnTo>
                  <a:pt x="1515534" y="1303867"/>
                </a:lnTo>
                <a:lnTo>
                  <a:pt x="1295400" y="1109133"/>
                </a:lnTo>
                <a:lnTo>
                  <a:pt x="1295400" y="1109133"/>
                </a:lnTo>
                <a:lnTo>
                  <a:pt x="1329267" y="1041400"/>
                </a:lnTo>
                <a:lnTo>
                  <a:pt x="1329267" y="914400"/>
                </a:lnTo>
                <a:lnTo>
                  <a:pt x="1413934" y="914400"/>
                </a:lnTo>
                <a:lnTo>
                  <a:pt x="1312334" y="643467"/>
                </a:lnTo>
                <a:lnTo>
                  <a:pt x="1253067" y="440267"/>
                </a:lnTo>
                <a:lnTo>
                  <a:pt x="922867" y="42333"/>
                </a:lnTo>
                <a:lnTo>
                  <a:pt x="626534" y="8467"/>
                </a:lnTo>
                <a:lnTo>
                  <a:pt x="431800" y="16933"/>
                </a:lnTo>
                <a:lnTo>
                  <a:pt x="347134" y="110067"/>
                </a:lnTo>
                <a:lnTo>
                  <a:pt x="237067" y="127000"/>
                </a:lnTo>
                <a:lnTo>
                  <a:pt x="135467" y="127000"/>
                </a:lnTo>
                <a:lnTo>
                  <a:pt x="84667" y="0"/>
                </a:lnTo>
                <a:lnTo>
                  <a:pt x="84667" y="0"/>
                </a:lnTo>
                <a:lnTo>
                  <a:pt x="0" y="25400"/>
                </a:ln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3" name="Freeform 12"/>
          <p:cNvSpPr/>
          <p:nvPr/>
        </p:nvSpPr>
        <p:spPr>
          <a:xfrm>
            <a:off x="4902200" y="338667"/>
            <a:ext cx="406400" cy="279400"/>
          </a:xfrm>
          <a:custGeom>
            <a:avLst/>
            <a:gdLst>
              <a:gd name="connsiteX0" fmla="*/ 0 w 406400"/>
              <a:gd name="connsiteY0" fmla="*/ 93133 h 279400"/>
              <a:gd name="connsiteX1" fmla="*/ 169333 w 406400"/>
              <a:gd name="connsiteY1" fmla="*/ 0 h 279400"/>
              <a:gd name="connsiteX2" fmla="*/ 338667 w 406400"/>
              <a:gd name="connsiteY2" fmla="*/ 0 h 279400"/>
              <a:gd name="connsiteX3" fmla="*/ 406400 w 406400"/>
              <a:gd name="connsiteY3" fmla="*/ 143933 h 279400"/>
              <a:gd name="connsiteX4" fmla="*/ 203200 w 406400"/>
              <a:gd name="connsiteY4" fmla="*/ 279400 h 279400"/>
              <a:gd name="connsiteX5" fmla="*/ 8467 w 406400"/>
              <a:gd name="connsiteY5" fmla="*/ 220133 h 279400"/>
              <a:gd name="connsiteX6" fmla="*/ 0 w 406400"/>
              <a:gd name="connsiteY6" fmla="*/ 93133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79400">
                <a:moveTo>
                  <a:pt x="0" y="93133"/>
                </a:moveTo>
                <a:lnTo>
                  <a:pt x="169333" y="0"/>
                </a:lnTo>
                <a:lnTo>
                  <a:pt x="338667" y="0"/>
                </a:lnTo>
                <a:lnTo>
                  <a:pt x="406400" y="143933"/>
                </a:lnTo>
                <a:lnTo>
                  <a:pt x="203200" y="279400"/>
                </a:lnTo>
                <a:lnTo>
                  <a:pt x="8467" y="220133"/>
                </a:lnTo>
                <a:lnTo>
                  <a:pt x="0" y="93133"/>
                </a:ln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13"/>
          <p:cNvSpPr txBox="1"/>
          <p:nvPr/>
        </p:nvSpPr>
        <p:spPr>
          <a:xfrm>
            <a:off x="5436096" y="116632"/>
            <a:ext cx="3528392" cy="923330"/>
          </a:xfrm>
          <a:prstGeom prst="rect">
            <a:avLst/>
          </a:prstGeom>
          <a:noFill/>
        </p:spPr>
        <p:txBody>
          <a:bodyPr wrap="square" rtlCol="0">
            <a:spAutoFit/>
          </a:bodyPr>
          <a:lstStyle/>
          <a:p>
            <a:r>
              <a:rPr lang="en-NZ" dirty="0" smtClean="0"/>
              <a:t>Lake Tarawera catchment including direct and indirect surface flows and groundwater flows</a:t>
            </a:r>
            <a:endParaRPr lang="en-NZ" dirty="0"/>
          </a:p>
        </p:txBody>
      </p:sp>
      <p:sp>
        <p:nvSpPr>
          <p:cNvPr id="17" name="Freeform 16"/>
          <p:cNvSpPr/>
          <p:nvPr/>
        </p:nvSpPr>
        <p:spPr>
          <a:xfrm>
            <a:off x="914400" y="1464733"/>
            <a:ext cx="863600" cy="1329267"/>
          </a:xfrm>
          <a:custGeom>
            <a:avLst/>
            <a:gdLst>
              <a:gd name="connsiteX0" fmla="*/ 863600 w 863600"/>
              <a:gd name="connsiteY0" fmla="*/ 948267 h 1329267"/>
              <a:gd name="connsiteX1" fmla="*/ 711200 w 863600"/>
              <a:gd name="connsiteY1" fmla="*/ 626534 h 1329267"/>
              <a:gd name="connsiteX2" fmla="*/ 787400 w 863600"/>
              <a:gd name="connsiteY2" fmla="*/ 567267 h 1329267"/>
              <a:gd name="connsiteX3" fmla="*/ 787400 w 863600"/>
              <a:gd name="connsiteY3" fmla="*/ 567267 h 1329267"/>
              <a:gd name="connsiteX4" fmla="*/ 863600 w 863600"/>
              <a:gd name="connsiteY4" fmla="*/ 406400 h 1329267"/>
              <a:gd name="connsiteX5" fmla="*/ 812800 w 863600"/>
              <a:gd name="connsiteY5" fmla="*/ 330200 h 1329267"/>
              <a:gd name="connsiteX6" fmla="*/ 728133 w 863600"/>
              <a:gd name="connsiteY6" fmla="*/ 406400 h 1329267"/>
              <a:gd name="connsiteX7" fmla="*/ 618067 w 863600"/>
              <a:gd name="connsiteY7" fmla="*/ 414867 h 1329267"/>
              <a:gd name="connsiteX8" fmla="*/ 567267 w 863600"/>
              <a:gd name="connsiteY8" fmla="*/ 254000 h 1329267"/>
              <a:gd name="connsiteX9" fmla="*/ 524933 w 863600"/>
              <a:gd name="connsiteY9" fmla="*/ 8467 h 1329267"/>
              <a:gd name="connsiteX10" fmla="*/ 414867 w 863600"/>
              <a:gd name="connsiteY10" fmla="*/ 0 h 1329267"/>
              <a:gd name="connsiteX11" fmla="*/ 76200 w 863600"/>
              <a:gd name="connsiteY11" fmla="*/ 254000 h 1329267"/>
              <a:gd name="connsiteX12" fmla="*/ 42333 w 863600"/>
              <a:gd name="connsiteY12" fmla="*/ 550334 h 1329267"/>
              <a:gd name="connsiteX13" fmla="*/ 0 w 863600"/>
              <a:gd name="connsiteY13" fmla="*/ 643467 h 1329267"/>
              <a:gd name="connsiteX14" fmla="*/ 33867 w 863600"/>
              <a:gd name="connsiteY14" fmla="*/ 829734 h 1329267"/>
              <a:gd name="connsiteX15" fmla="*/ 110067 w 863600"/>
              <a:gd name="connsiteY15" fmla="*/ 897467 h 1329267"/>
              <a:gd name="connsiteX16" fmla="*/ 42333 w 863600"/>
              <a:gd name="connsiteY16" fmla="*/ 973667 h 1329267"/>
              <a:gd name="connsiteX17" fmla="*/ 355600 w 863600"/>
              <a:gd name="connsiteY17" fmla="*/ 1329267 h 1329267"/>
              <a:gd name="connsiteX18" fmla="*/ 355600 w 863600"/>
              <a:gd name="connsiteY18" fmla="*/ 1329267 h 1329267"/>
              <a:gd name="connsiteX19" fmla="*/ 533400 w 863600"/>
              <a:gd name="connsiteY19" fmla="*/ 1278467 h 1329267"/>
              <a:gd name="connsiteX20" fmla="*/ 668867 w 863600"/>
              <a:gd name="connsiteY20" fmla="*/ 1219200 h 1329267"/>
              <a:gd name="connsiteX21" fmla="*/ 753533 w 863600"/>
              <a:gd name="connsiteY21" fmla="*/ 1236134 h 1329267"/>
              <a:gd name="connsiteX22" fmla="*/ 863600 w 863600"/>
              <a:gd name="connsiteY22" fmla="*/ 948267 h 132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600" h="1329267">
                <a:moveTo>
                  <a:pt x="863600" y="948267"/>
                </a:moveTo>
                <a:lnTo>
                  <a:pt x="711200" y="626534"/>
                </a:lnTo>
                <a:lnTo>
                  <a:pt x="787400" y="567267"/>
                </a:lnTo>
                <a:lnTo>
                  <a:pt x="787400" y="567267"/>
                </a:lnTo>
                <a:lnTo>
                  <a:pt x="863600" y="406400"/>
                </a:lnTo>
                <a:lnTo>
                  <a:pt x="812800" y="330200"/>
                </a:lnTo>
                <a:lnTo>
                  <a:pt x="728133" y="406400"/>
                </a:lnTo>
                <a:lnTo>
                  <a:pt x="618067" y="414867"/>
                </a:lnTo>
                <a:lnTo>
                  <a:pt x="567267" y="254000"/>
                </a:lnTo>
                <a:lnTo>
                  <a:pt x="524933" y="8467"/>
                </a:lnTo>
                <a:lnTo>
                  <a:pt x="414867" y="0"/>
                </a:lnTo>
                <a:lnTo>
                  <a:pt x="76200" y="254000"/>
                </a:lnTo>
                <a:lnTo>
                  <a:pt x="42333" y="550334"/>
                </a:lnTo>
                <a:lnTo>
                  <a:pt x="0" y="643467"/>
                </a:lnTo>
                <a:lnTo>
                  <a:pt x="33867" y="829734"/>
                </a:lnTo>
                <a:lnTo>
                  <a:pt x="110067" y="897467"/>
                </a:lnTo>
                <a:lnTo>
                  <a:pt x="42333" y="973667"/>
                </a:lnTo>
                <a:lnTo>
                  <a:pt x="355600" y="1329267"/>
                </a:lnTo>
                <a:lnTo>
                  <a:pt x="355600" y="1329267"/>
                </a:lnTo>
                <a:lnTo>
                  <a:pt x="533400" y="1278467"/>
                </a:lnTo>
                <a:lnTo>
                  <a:pt x="668867" y="1219200"/>
                </a:lnTo>
                <a:lnTo>
                  <a:pt x="753533" y="1236134"/>
                </a:lnTo>
                <a:lnTo>
                  <a:pt x="863600" y="948267"/>
                </a:lnTo>
                <a:close/>
              </a:path>
            </a:pathLst>
          </a:custGeom>
          <a:blipFill dpi="0" rotWithShape="1">
            <a:blip r:embed="rId3" cstate="print">
              <a:alphaModFix amt="78000"/>
            </a:blip>
            <a:srcRect/>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7" name="Picture 3"/>
          <p:cNvPicPr>
            <a:picLocks noChangeAspect="1" noChangeArrowheads="1"/>
          </p:cNvPicPr>
          <p:nvPr/>
        </p:nvPicPr>
        <p:blipFill>
          <a:blip r:embed="rId4" cstate="print"/>
          <a:srcRect l="34042" t="30047" r="58446" b="53260"/>
          <a:stretch>
            <a:fillRect/>
          </a:stretch>
        </p:blipFill>
        <p:spPr bwMode="auto">
          <a:xfrm>
            <a:off x="4860032" y="1268760"/>
            <a:ext cx="518458" cy="648072"/>
          </a:xfrm>
          <a:prstGeom prst="rect">
            <a:avLst/>
          </a:prstGeom>
          <a:noFill/>
          <a:ln w="9525">
            <a:noFill/>
            <a:miter lim="800000"/>
            <a:headEnd/>
            <a:tailEnd/>
          </a:ln>
        </p:spPr>
      </p:pic>
      <p:sp>
        <p:nvSpPr>
          <p:cNvPr id="19" name="TextBox 18"/>
          <p:cNvSpPr txBox="1"/>
          <p:nvPr/>
        </p:nvSpPr>
        <p:spPr>
          <a:xfrm>
            <a:off x="5508104" y="1268760"/>
            <a:ext cx="2808312" cy="369332"/>
          </a:xfrm>
          <a:prstGeom prst="rect">
            <a:avLst/>
          </a:prstGeom>
          <a:noFill/>
        </p:spPr>
        <p:txBody>
          <a:bodyPr wrap="square" rtlCol="0">
            <a:spAutoFit/>
          </a:bodyPr>
          <a:lstStyle/>
          <a:p>
            <a:r>
              <a:rPr lang="en-NZ" dirty="0" smtClean="0"/>
              <a:t>Lake Okareka Catchment</a:t>
            </a:r>
            <a:endParaRPr lang="en-NZ" dirty="0"/>
          </a:p>
        </p:txBody>
      </p:sp>
      <p:sp>
        <p:nvSpPr>
          <p:cNvPr id="20" name="TextBox 19"/>
          <p:cNvSpPr txBox="1"/>
          <p:nvPr/>
        </p:nvSpPr>
        <p:spPr>
          <a:xfrm>
            <a:off x="5076056" y="4293096"/>
            <a:ext cx="3816424" cy="1754326"/>
          </a:xfrm>
          <a:prstGeom prst="rect">
            <a:avLst/>
          </a:prstGeom>
          <a:noFill/>
        </p:spPr>
        <p:txBody>
          <a:bodyPr wrap="square" rtlCol="0">
            <a:spAutoFit/>
          </a:bodyPr>
          <a:lstStyle/>
          <a:p>
            <a:r>
              <a:rPr lang="en-NZ" dirty="0" smtClean="0"/>
              <a:t>Ground and surface water flows into Lake Tarawera</a:t>
            </a:r>
          </a:p>
          <a:p>
            <a:r>
              <a:rPr lang="en-NZ" dirty="0" smtClean="0"/>
              <a:t> </a:t>
            </a:r>
          </a:p>
          <a:p>
            <a:r>
              <a:rPr lang="en-NZ" dirty="0" smtClean="0"/>
              <a:t>From BOPRC Environmental Publication 2014/12 Tarawera Lakes Restoration Plan </a:t>
            </a:r>
            <a:endParaRPr lang="en-NZ" dirty="0"/>
          </a:p>
        </p:txBody>
      </p:sp>
      <p:sp>
        <p:nvSpPr>
          <p:cNvPr id="21" name="TextBox 20"/>
          <p:cNvSpPr txBox="1"/>
          <p:nvPr/>
        </p:nvSpPr>
        <p:spPr>
          <a:xfrm>
            <a:off x="7956376" y="6381328"/>
            <a:ext cx="936104" cy="369332"/>
          </a:xfrm>
          <a:prstGeom prst="rect">
            <a:avLst/>
          </a:prstGeom>
          <a:noFill/>
        </p:spPr>
        <p:txBody>
          <a:bodyPr wrap="square" rtlCol="0">
            <a:spAutoFit/>
          </a:bodyPr>
          <a:lstStyle/>
          <a:p>
            <a:r>
              <a:rPr lang="en-NZ" dirty="0" smtClean="0"/>
              <a:t>Fig 42</a:t>
            </a:r>
            <a:endParaRPr lang="en-NZ" dirty="0"/>
          </a:p>
        </p:txBody>
      </p:sp>
      <p:sp>
        <p:nvSpPr>
          <p:cNvPr id="22" name="TextBox 21"/>
          <p:cNvSpPr txBox="1"/>
          <p:nvPr/>
        </p:nvSpPr>
        <p:spPr>
          <a:xfrm>
            <a:off x="4788024" y="2060848"/>
            <a:ext cx="4248472" cy="1200329"/>
          </a:xfrm>
          <a:prstGeom prst="rect">
            <a:avLst/>
          </a:prstGeom>
          <a:noFill/>
        </p:spPr>
        <p:txBody>
          <a:bodyPr wrap="square" rtlCol="0">
            <a:spAutoFit/>
          </a:bodyPr>
          <a:lstStyle/>
          <a:p>
            <a:r>
              <a:rPr lang="en-NZ" dirty="0" smtClean="0"/>
              <a:t>Lake Tarawera wider catchment 145kms</a:t>
            </a:r>
            <a:r>
              <a:rPr lang="en-NZ" baseline="30000" dirty="0" smtClean="0"/>
              <a:t>2</a:t>
            </a:r>
          </a:p>
          <a:p>
            <a:r>
              <a:rPr lang="en-NZ" dirty="0" smtClean="0"/>
              <a:t>Lake Okareka catchment 19kms</a:t>
            </a:r>
            <a:r>
              <a:rPr lang="en-NZ" baseline="30000" dirty="0" smtClean="0"/>
              <a:t>2</a:t>
            </a:r>
          </a:p>
          <a:p>
            <a:r>
              <a:rPr lang="en-NZ" dirty="0" smtClean="0"/>
              <a:t>Okareka </a:t>
            </a:r>
            <a:r>
              <a:rPr lang="en-NZ" smtClean="0"/>
              <a:t>make up approximately 12.9</a:t>
            </a:r>
            <a:r>
              <a:rPr lang="en-NZ" dirty="0" smtClean="0"/>
              <a:t>% of the wider Tarawera catchment</a:t>
            </a:r>
            <a:endParaRPr lang="en-N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a:p>
        </p:txBody>
      </p:sp>
      <p:sp>
        <p:nvSpPr>
          <p:cNvPr id="3" name="Subtitle 2"/>
          <p:cNvSpPr>
            <a:spLocks noGrp="1"/>
          </p:cNvSpPr>
          <p:nvPr>
            <p:ph type="subTitle" idx="1"/>
          </p:nvPr>
        </p:nvSpPr>
        <p:spPr/>
        <p:txBody>
          <a:bodyPr/>
          <a:lstStyle/>
          <a:p>
            <a:endParaRPr lang="en-NZ" dirty="0"/>
          </a:p>
        </p:txBody>
      </p:sp>
      <p:pic>
        <p:nvPicPr>
          <p:cNvPr id="1026" name="Picture 1" descr="image001"/>
          <p:cNvPicPr>
            <a:picLocks noChangeAspect="1" noChangeArrowheads="1"/>
          </p:cNvPicPr>
          <p:nvPr/>
        </p:nvPicPr>
        <p:blipFill>
          <a:blip r:embed="rId2" cstate="email"/>
          <a:srcRect/>
          <a:stretch>
            <a:fillRect/>
          </a:stretch>
        </p:blipFill>
        <p:spPr bwMode="auto">
          <a:xfrm>
            <a:off x="179512" y="188640"/>
            <a:ext cx="8582025" cy="4324350"/>
          </a:xfrm>
          <a:prstGeom prst="rect">
            <a:avLst/>
          </a:prstGeom>
          <a:noFill/>
          <a:ln w="9525">
            <a:noFill/>
            <a:miter lim="800000"/>
            <a:headEnd/>
            <a:tailEnd/>
          </a:ln>
        </p:spPr>
      </p:pic>
      <p:sp>
        <p:nvSpPr>
          <p:cNvPr id="5" name="TextBox 4"/>
          <p:cNvSpPr txBox="1"/>
          <p:nvPr/>
        </p:nvSpPr>
        <p:spPr>
          <a:xfrm>
            <a:off x="1979712" y="2924944"/>
            <a:ext cx="1296144" cy="369332"/>
          </a:xfrm>
          <a:prstGeom prst="rect">
            <a:avLst/>
          </a:prstGeom>
          <a:noFill/>
        </p:spPr>
        <p:txBody>
          <a:bodyPr wrap="square" rtlCol="0">
            <a:spAutoFit/>
          </a:bodyPr>
          <a:lstStyle/>
          <a:p>
            <a:r>
              <a:rPr lang="en-NZ" dirty="0" smtClean="0">
                <a:solidFill>
                  <a:schemeClr val="bg1"/>
                </a:solidFill>
              </a:rPr>
              <a:t>Pipe Intake</a:t>
            </a:r>
            <a:endParaRPr lang="en-NZ" dirty="0">
              <a:solidFill>
                <a:schemeClr val="bg1"/>
              </a:solidFill>
            </a:endParaRPr>
          </a:p>
        </p:txBody>
      </p:sp>
      <p:sp>
        <p:nvSpPr>
          <p:cNvPr id="6" name="TextBox 5"/>
          <p:cNvSpPr txBox="1"/>
          <p:nvPr/>
        </p:nvSpPr>
        <p:spPr>
          <a:xfrm>
            <a:off x="179512" y="2492896"/>
            <a:ext cx="1944216" cy="369332"/>
          </a:xfrm>
          <a:prstGeom prst="rect">
            <a:avLst/>
          </a:prstGeom>
          <a:noFill/>
        </p:spPr>
        <p:txBody>
          <a:bodyPr wrap="square" rtlCol="0">
            <a:spAutoFit/>
          </a:bodyPr>
          <a:lstStyle/>
          <a:p>
            <a:r>
              <a:rPr lang="en-NZ" dirty="0" smtClean="0">
                <a:solidFill>
                  <a:schemeClr val="bg1"/>
                </a:solidFill>
              </a:rPr>
              <a:t>Lake Outlet Pipes</a:t>
            </a:r>
            <a:endParaRPr lang="en-NZ" dirty="0">
              <a:solidFill>
                <a:schemeClr val="bg1"/>
              </a:solidFill>
            </a:endParaRPr>
          </a:p>
        </p:txBody>
      </p:sp>
      <p:sp>
        <p:nvSpPr>
          <p:cNvPr id="7" name="TextBox 6"/>
          <p:cNvSpPr txBox="1"/>
          <p:nvPr/>
        </p:nvSpPr>
        <p:spPr>
          <a:xfrm>
            <a:off x="3779912" y="2708920"/>
            <a:ext cx="1584176" cy="646331"/>
          </a:xfrm>
          <a:prstGeom prst="rect">
            <a:avLst/>
          </a:prstGeom>
          <a:noFill/>
        </p:spPr>
        <p:txBody>
          <a:bodyPr wrap="square" rtlCol="0">
            <a:spAutoFit/>
          </a:bodyPr>
          <a:lstStyle/>
          <a:p>
            <a:r>
              <a:rPr lang="en-NZ" dirty="0" smtClean="0">
                <a:solidFill>
                  <a:schemeClr val="bg1"/>
                </a:solidFill>
              </a:rPr>
              <a:t>Energy Dissipater</a:t>
            </a:r>
            <a:endParaRPr lang="en-NZ" dirty="0">
              <a:solidFill>
                <a:schemeClr val="bg1"/>
              </a:solidFill>
            </a:endParaRPr>
          </a:p>
        </p:txBody>
      </p:sp>
      <p:sp>
        <p:nvSpPr>
          <p:cNvPr id="8" name="TextBox 7"/>
          <p:cNvSpPr txBox="1"/>
          <p:nvPr/>
        </p:nvSpPr>
        <p:spPr>
          <a:xfrm>
            <a:off x="6228184" y="620688"/>
            <a:ext cx="1872208" cy="369332"/>
          </a:xfrm>
          <a:prstGeom prst="rect">
            <a:avLst/>
          </a:prstGeom>
          <a:noFill/>
        </p:spPr>
        <p:txBody>
          <a:bodyPr wrap="square" rtlCol="0">
            <a:spAutoFit/>
          </a:bodyPr>
          <a:lstStyle/>
          <a:p>
            <a:r>
              <a:rPr lang="en-NZ" dirty="0" smtClean="0">
                <a:solidFill>
                  <a:schemeClr val="bg1"/>
                </a:solidFill>
              </a:rPr>
              <a:t>Stream gauging</a:t>
            </a:r>
            <a:endParaRPr lang="en-NZ" dirty="0">
              <a:solidFill>
                <a:schemeClr val="bg1"/>
              </a:solidFill>
            </a:endParaRPr>
          </a:p>
        </p:txBody>
      </p:sp>
      <p:sp>
        <p:nvSpPr>
          <p:cNvPr id="9" name="TextBox 8"/>
          <p:cNvSpPr txBox="1"/>
          <p:nvPr/>
        </p:nvSpPr>
        <p:spPr>
          <a:xfrm>
            <a:off x="3707904" y="404664"/>
            <a:ext cx="1440160" cy="369332"/>
          </a:xfrm>
          <a:prstGeom prst="rect">
            <a:avLst/>
          </a:prstGeom>
          <a:noFill/>
        </p:spPr>
        <p:txBody>
          <a:bodyPr wrap="square" rtlCol="0">
            <a:spAutoFit/>
          </a:bodyPr>
          <a:lstStyle/>
          <a:p>
            <a:r>
              <a:rPr lang="en-NZ" dirty="0" smtClean="0">
                <a:solidFill>
                  <a:schemeClr val="bg1"/>
                </a:solidFill>
              </a:rPr>
              <a:t>Control Valve</a:t>
            </a:r>
            <a:endParaRPr lang="en-NZ" dirty="0">
              <a:solidFill>
                <a:schemeClr val="bg1"/>
              </a:solidFill>
            </a:endParaRPr>
          </a:p>
        </p:txBody>
      </p:sp>
      <p:cxnSp>
        <p:nvCxnSpPr>
          <p:cNvPr id="11" name="Straight Arrow Connector 10"/>
          <p:cNvCxnSpPr/>
          <p:nvPr/>
        </p:nvCxnSpPr>
        <p:spPr>
          <a:xfrm flipV="1">
            <a:off x="4283968" y="1700808"/>
            <a:ext cx="792088" cy="100811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0"/>
          </p:cNvCxnSpPr>
          <p:nvPr/>
        </p:nvCxnSpPr>
        <p:spPr>
          <a:xfrm flipH="1" flipV="1">
            <a:off x="2411760" y="1700808"/>
            <a:ext cx="216024" cy="122413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9552" y="1412776"/>
            <a:ext cx="144016" cy="108012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283968" y="764704"/>
            <a:ext cx="72008" cy="78279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796136" y="908720"/>
            <a:ext cx="936104" cy="57606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44008" y="4509120"/>
            <a:ext cx="1656184" cy="369332"/>
          </a:xfrm>
          <a:prstGeom prst="rect">
            <a:avLst/>
          </a:prstGeom>
          <a:noFill/>
        </p:spPr>
        <p:txBody>
          <a:bodyPr wrap="square" rtlCol="0">
            <a:spAutoFit/>
          </a:bodyPr>
          <a:lstStyle/>
          <a:p>
            <a:r>
              <a:rPr lang="en-NZ" dirty="0" smtClean="0">
                <a:solidFill>
                  <a:schemeClr val="bg1"/>
                </a:solidFill>
              </a:rPr>
              <a:t>Spencer Road</a:t>
            </a:r>
            <a:endParaRPr lang="en-NZ" dirty="0">
              <a:solidFill>
                <a:schemeClr val="bg1"/>
              </a:solidFill>
            </a:endParaRPr>
          </a:p>
        </p:txBody>
      </p:sp>
      <p:cxnSp>
        <p:nvCxnSpPr>
          <p:cNvPr id="33" name="Straight Arrow Connector 32"/>
          <p:cNvCxnSpPr/>
          <p:nvPr/>
        </p:nvCxnSpPr>
        <p:spPr>
          <a:xfrm flipV="1">
            <a:off x="5508104" y="4005064"/>
            <a:ext cx="864096" cy="50405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7544" y="4725144"/>
            <a:ext cx="4680520" cy="1754326"/>
          </a:xfrm>
          <a:prstGeom prst="rect">
            <a:avLst/>
          </a:prstGeom>
          <a:noFill/>
        </p:spPr>
        <p:txBody>
          <a:bodyPr wrap="square" rtlCol="0">
            <a:spAutoFit/>
          </a:bodyPr>
          <a:lstStyle/>
          <a:p>
            <a:r>
              <a:rPr lang="en-NZ" dirty="0" smtClean="0"/>
              <a:t>Key Feature Locations NZTM Co-ordinates</a:t>
            </a:r>
          </a:p>
          <a:p>
            <a:endParaRPr lang="en-NZ" dirty="0" smtClean="0"/>
          </a:p>
          <a:p>
            <a:r>
              <a:rPr lang="en-NZ" dirty="0" smtClean="0"/>
              <a:t>1 Lake Outlet Pipes NZTM 1895725   5769066 </a:t>
            </a:r>
          </a:p>
          <a:p>
            <a:r>
              <a:rPr lang="en-NZ" dirty="0" smtClean="0"/>
              <a:t>2 Pipe Intake NZTM 1895994   5769027 </a:t>
            </a:r>
          </a:p>
          <a:p>
            <a:r>
              <a:rPr lang="en-NZ" dirty="0" smtClean="0"/>
              <a:t>3 Control Valve NZTM 1896276   5769036  </a:t>
            </a:r>
          </a:p>
          <a:p>
            <a:r>
              <a:rPr lang="en-NZ" dirty="0" smtClean="0"/>
              <a:t>4 Dissipater  NZTM 1896398  5769012</a:t>
            </a:r>
          </a:p>
        </p:txBody>
      </p:sp>
      <p:sp>
        <p:nvSpPr>
          <p:cNvPr id="29" name="TextBox 28"/>
          <p:cNvSpPr txBox="1"/>
          <p:nvPr/>
        </p:nvSpPr>
        <p:spPr>
          <a:xfrm>
            <a:off x="1403648" y="476672"/>
            <a:ext cx="1512168" cy="369332"/>
          </a:xfrm>
          <a:prstGeom prst="rect">
            <a:avLst/>
          </a:prstGeom>
          <a:noFill/>
        </p:spPr>
        <p:txBody>
          <a:bodyPr wrap="square" rtlCol="0">
            <a:spAutoFit/>
          </a:bodyPr>
          <a:lstStyle/>
          <a:p>
            <a:r>
              <a:rPr lang="en-NZ" dirty="0" smtClean="0">
                <a:solidFill>
                  <a:schemeClr val="bg1"/>
                </a:solidFill>
              </a:rPr>
              <a:t>Canal</a:t>
            </a:r>
            <a:endParaRPr lang="en-NZ" dirty="0">
              <a:solidFill>
                <a:schemeClr val="bg1"/>
              </a:solidFill>
            </a:endParaRPr>
          </a:p>
        </p:txBody>
      </p:sp>
      <p:cxnSp>
        <p:nvCxnSpPr>
          <p:cNvPr id="30" name="Straight Arrow Connector 29"/>
          <p:cNvCxnSpPr/>
          <p:nvPr/>
        </p:nvCxnSpPr>
        <p:spPr>
          <a:xfrm>
            <a:off x="1763688" y="836712"/>
            <a:ext cx="0" cy="86409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100392" y="6309320"/>
            <a:ext cx="792088" cy="369332"/>
          </a:xfrm>
          <a:prstGeom prst="rect">
            <a:avLst/>
          </a:prstGeom>
          <a:noFill/>
        </p:spPr>
        <p:txBody>
          <a:bodyPr wrap="square" rtlCol="0">
            <a:spAutoFit/>
          </a:bodyPr>
          <a:lstStyle/>
          <a:p>
            <a:r>
              <a:rPr lang="en-NZ" dirty="0" smtClean="0"/>
              <a:t>Fig 5</a:t>
            </a:r>
            <a:endParaRPr lang="en-N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email"/>
          <a:srcRect/>
          <a:stretch>
            <a:fillRect/>
          </a:stretch>
        </p:blipFill>
        <p:spPr bwMode="auto">
          <a:xfrm>
            <a:off x="0" y="0"/>
            <a:ext cx="9217344" cy="5589240"/>
          </a:xfrm>
          <a:prstGeom prst="rect">
            <a:avLst/>
          </a:prstGeom>
          <a:noFill/>
          <a:ln w="9525">
            <a:noFill/>
            <a:miter lim="800000"/>
            <a:headEnd/>
            <a:tailEnd/>
          </a:ln>
        </p:spPr>
      </p:pic>
      <p:sp>
        <p:nvSpPr>
          <p:cNvPr id="8" name="Freeform 7"/>
          <p:cNvSpPr/>
          <p:nvPr/>
        </p:nvSpPr>
        <p:spPr>
          <a:xfrm>
            <a:off x="2590800" y="3143250"/>
            <a:ext cx="4391025" cy="600075"/>
          </a:xfrm>
          <a:custGeom>
            <a:avLst/>
            <a:gdLst>
              <a:gd name="connsiteX0" fmla="*/ 0 w 4391025"/>
              <a:gd name="connsiteY0" fmla="*/ 219075 h 600075"/>
              <a:gd name="connsiteX1" fmla="*/ 514350 w 4391025"/>
              <a:gd name="connsiteY1" fmla="*/ 342900 h 600075"/>
              <a:gd name="connsiteX2" fmla="*/ 847725 w 4391025"/>
              <a:gd name="connsiteY2" fmla="*/ 438150 h 600075"/>
              <a:gd name="connsiteX3" fmla="*/ 1371600 w 4391025"/>
              <a:gd name="connsiteY3" fmla="*/ 542925 h 600075"/>
              <a:gd name="connsiteX4" fmla="*/ 1619250 w 4391025"/>
              <a:gd name="connsiteY4" fmla="*/ 552450 h 600075"/>
              <a:gd name="connsiteX5" fmla="*/ 1876425 w 4391025"/>
              <a:gd name="connsiteY5" fmla="*/ 590550 h 600075"/>
              <a:gd name="connsiteX6" fmla="*/ 1990725 w 4391025"/>
              <a:gd name="connsiteY6" fmla="*/ 600075 h 600075"/>
              <a:gd name="connsiteX7" fmla="*/ 2343150 w 4391025"/>
              <a:gd name="connsiteY7" fmla="*/ 419100 h 600075"/>
              <a:gd name="connsiteX8" fmla="*/ 2724150 w 4391025"/>
              <a:gd name="connsiteY8" fmla="*/ 228600 h 600075"/>
              <a:gd name="connsiteX9" fmla="*/ 3133725 w 4391025"/>
              <a:gd name="connsiteY9" fmla="*/ 85725 h 600075"/>
              <a:gd name="connsiteX10" fmla="*/ 3457575 w 4391025"/>
              <a:gd name="connsiteY10" fmla="*/ 19050 h 600075"/>
              <a:gd name="connsiteX11" fmla="*/ 3667125 w 4391025"/>
              <a:gd name="connsiteY11" fmla="*/ 0 h 600075"/>
              <a:gd name="connsiteX12" fmla="*/ 3981450 w 4391025"/>
              <a:gd name="connsiteY12" fmla="*/ 123825 h 600075"/>
              <a:gd name="connsiteX13" fmla="*/ 4276725 w 4391025"/>
              <a:gd name="connsiteY13" fmla="*/ 333375 h 600075"/>
              <a:gd name="connsiteX14" fmla="*/ 4391025 w 4391025"/>
              <a:gd name="connsiteY14" fmla="*/ 4476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1025" h="600075">
                <a:moveTo>
                  <a:pt x="0" y="219075"/>
                </a:moveTo>
                <a:lnTo>
                  <a:pt x="514350" y="342900"/>
                </a:lnTo>
                <a:lnTo>
                  <a:pt x="847725" y="438150"/>
                </a:lnTo>
                <a:lnTo>
                  <a:pt x="1371600" y="542925"/>
                </a:lnTo>
                <a:lnTo>
                  <a:pt x="1619250" y="552450"/>
                </a:lnTo>
                <a:lnTo>
                  <a:pt x="1876425" y="590550"/>
                </a:lnTo>
                <a:lnTo>
                  <a:pt x="1990725" y="600075"/>
                </a:lnTo>
                <a:lnTo>
                  <a:pt x="2343150" y="419100"/>
                </a:lnTo>
                <a:lnTo>
                  <a:pt x="2724150" y="228600"/>
                </a:lnTo>
                <a:lnTo>
                  <a:pt x="3133725" y="85725"/>
                </a:lnTo>
                <a:lnTo>
                  <a:pt x="3457575" y="19050"/>
                </a:lnTo>
                <a:lnTo>
                  <a:pt x="3667125" y="0"/>
                </a:lnTo>
                <a:lnTo>
                  <a:pt x="3981450" y="123825"/>
                </a:lnTo>
                <a:lnTo>
                  <a:pt x="4276725" y="333375"/>
                </a:lnTo>
                <a:lnTo>
                  <a:pt x="4391025" y="447675"/>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0" name="Freeform 9"/>
          <p:cNvSpPr/>
          <p:nvPr/>
        </p:nvSpPr>
        <p:spPr>
          <a:xfrm>
            <a:off x="6981825" y="2200275"/>
            <a:ext cx="1857375" cy="1381125"/>
          </a:xfrm>
          <a:custGeom>
            <a:avLst/>
            <a:gdLst>
              <a:gd name="connsiteX0" fmla="*/ 0 w 1857375"/>
              <a:gd name="connsiteY0" fmla="*/ 1381125 h 1381125"/>
              <a:gd name="connsiteX1" fmla="*/ 57150 w 1857375"/>
              <a:gd name="connsiteY1" fmla="*/ 1295400 h 1381125"/>
              <a:gd name="connsiteX2" fmla="*/ 104775 w 1857375"/>
              <a:gd name="connsiteY2" fmla="*/ 828675 h 1381125"/>
              <a:gd name="connsiteX3" fmla="*/ 219075 w 1857375"/>
              <a:gd name="connsiteY3" fmla="*/ 609600 h 1381125"/>
              <a:gd name="connsiteX4" fmla="*/ 409575 w 1857375"/>
              <a:gd name="connsiteY4" fmla="*/ 295275 h 1381125"/>
              <a:gd name="connsiteX5" fmla="*/ 581025 w 1857375"/>
              <a:gd name="connsiteY5" fmla="*/ 133350 h 1381125"/>
              <a:gd name="connsiteX6" fmla="*/ 771525 w 1857375"/>
              <a:gd name="connsiteY6" fmla="*/ 0 h 1381125"/>
              <a:gd name="connsiteX7" fmla="*/ 1133475 w 1857375"/>
              <a:gd name="connsiteY7" fmla="*/ 0 h 1381125"/>
              <a:gd name="connsiteX8" fmla="*/ 1343025 w 1857375"/>
              <a:gd name="connsiteY8" fmla="*/ 85725 h 1381125"/>
              <a:gd name="connsiteX9" fmla="*/ 1552575 w 1857375"/>
              <a:gd name="connsiteY9" fmla="*/ 257175 h 1381125"/>
              <a:gd name="connsiteX10" fmla="*/ 1857375 w 1857375"/>
              <a:gd name="connsiteY10" fmla="*/ 32385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5" h="1381125">
                <a:moveTo>
                  <a:pt x="0" y="1381125"/>
                </a:moveTo>
                <a:lnTo>
                  <a:pt x="57150" y="1295400"/>
                </a:lnTo>
                <a:lnTo>
                  <a:pt x="104775" y="828675"/>
                </a:lnTo>
                <a:lnTo>
                  <a:pt x="219075" y="609600"/>
                </a:lnTo>
                <a:lnTo>
                  <a:pt x="409575" y="295275"/>
                </a:lnTo>
                <a:lnTo>
                  <a:pt x="581025" y="133350"/>
                </a:lnTo>
                <a:lnTo>
                  <a:pt x="771525" y="0"/>
                </a:lnTo>
                <a:lnTo>
                  <a:pt x="1133475" y="0"/>
                </a:lnTo>
                <a:lnTo>
                  <a:pt x="1343025" y="85725"/>
                </a:lnTo>
                <a:lnTo>
                  <a:pt x="1552575" y="257175"/>
                </a:lnTo>
                <a:lnTo>
                  <a:pt x="1857375" y="323850"/>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1" name="Freeform 10"/>
          <p:cNvSpPr/>
          <p:nvPr/>
        </p:nvSpPr>
        <p:spPr>
          <a:xfrm>
            <a:off x="95250" y="2943225"/>
            <a:ext cx="2447925" cy="542925"/>
          </a:xfrm>
          <a:custGeom>
            <a:avLst/>
            <a:gdLst>
              <a:gd name="connsiteX0" fmla="*/ 2447925 w 2447925"/>
              <a:gd name="connsiteY0" fmla="*/ 409575 h 542925"/>
              <a:gd name="connsiteX1" fmla="*/ 2095500 w 2447925"/>
              <a:gd name="connsiteY1" fmla="*/ 381000 h 542925"/>
              <a:gd name="connsiteX2" fmla="*/ 1933575 w 2447925"/>
              <a:gd name="connsiteY2" fmla="*/ 352425 h 542925"/>
              <a:gd name="connsiteX3" fmla="*/ 1676400 w 2447925"/>
              <a:gd name="connsiteY3" fmla="*/ 400050 h 542925"/>
              <a:gd name="connsiteX4" fmla="*/ 1552575 w 2447925"/>
              <a:gd name="connsiteY4" fmla="*/ 533400 h 542925"/>
              <a:gd name="connsiteX5" fmla="*/ 1333500 w 2447925"/>
              <a:gd name="connsiteY5" fmla="*/ 542925 h 542925"/>
              <a:gd name="connsiteX6" fmla="*/ 847725 w 2447925"/>
              <a:gd name="connsiteY6" fmla="*/ 323850 h 542925"/>
              <a:gd name="connsiteX7" fmla="*/ 476250 w 2447925"/>
              <a:gd name="connsiteY7" fmla="*/ 76200 h 542925"/>
              <a:gd name="connsiteX8" fmla="*/ 352425 w 2447925"/>
              <a:gd name="connsiteY8" fmla="*/ 76200 h 542925"/>
              <a:gd name="connsiteX9" fmla="*/ 228600 w 2447925"/>
              <a:gd name="connsiteY9" fmla="*/ 76200 h 542925"/>
              <a:gd name="connsiteX10" fmla="*/ 0 w 2447925"/>
              <a:gd name="connsiteY10"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925" h="542925">
                <a:moveTo>
                  <a:pt x="2447925" y="409575"/>
                </a:moveTo>
                <a:lnTo>
                  <a:pt x="2095500" y="381000"/>
                </a:lnTo>
                <a:lnTo>
                  <a:pt x="1933575" y="352425"/>
                </a:lnTo>
                <a:lnTo>
                  <a:pt x="1676400" y="400050"/>
                </a:lnTo>
                <a:lnTo>
                  <a:pt x="1552575" y="533400"/>
                </a:lnTo>
                <a:lnTo>
                  <a:pt x="1333500" y="542925"/>
                </a:lnTo>
                <a:lnTo>
                  <a:pt x="847725" y="323850"/>
                </a:lnTo>
                <a:lnTo>
                  <a:pt x="476250" y="76200"/>
                </a:lnTo>
                <a:lnTo>
                  <a:pt x="352425" y="76200"/>
                </a:lnTo>
                <a:lnTo>
                  <a:pt x="228600" y="76200"/>
                </a:lnTo>
                <a:lnTo>
                  <a:pt x="0" y="0"/>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2" name="TextBox 11"/>
          <p:cNvSpPr txBox="1"/>
          <p:nvPr/>
        </p:nvSpPr>
        <p:spPr>
          <a:xfrm>
            <a:off x="2483768" y="3212976"/>
            <a:ext cx="288032" cy="369332"/>
          </a:xfrm>
          <a:prstGeom prst="rect">
            <a:avLst/>
          </a:prstGeom>
          <a:solidFill>
            <a:schemeClr val="bg1"/>
          </a:solidFill>
        </p:spPr>
        <p:txBody>
          <a:bodyPr wrap="square" rtlCol="0">
            <a:spAutoFit/>
          </a:bodyPr>
          <a:lstStyle/>
          <a:p>
            <a:r>
              <a:rPr lang="en-NZ" dirty="0" smtClean="0"/>
              <a:t>1</a:t>
            </a:r>
            <a:endParaRPr lang="en-NZ" dirty="0"/>
          </a:p>
        </p:txBody>
      </p:sp>
      <p:sp>
        <p:nvSpPr>
          <p:cNvPr id="13" name="TextBox 12"/>
          <p:cNvSpPr txBox="1"/>
          <p:nvPr/>
        </p:nvSpPr>
        <p:spPr>
          <a:xfrm>
            <a:off x="6876256" y="3429000"/>
            <a:ext cx="288032" cy="369332"/>
          </a:xfrm>
          <a:prstGeom prst="rect">
            <a:avLst/>
          </a:prstGeom>
          <a:solidFill>
            <a:schemeClr val="bg1"/>
          </a:solidFill>
        </p:spPr>
        <p:txBody>
          <a:bodyPr wrap="square" rtlCol="0">
            <a:spAutoFit/>
          </a:bodyPr>
          <a:lstStyle/>
          <a:p>
            <a:r>
              <a:rPr lang="en-NZ" dirty="0" smtClean="0"/>
              <a:t>3</a:t>
            </a:r>
            <a:endParaRPr lang="en-NZ" dirty="0"/>
          </a:p>
        </p:txBody>
      </p:sp>
      <p:sp>
        <p:nvSpPr>
          <p:cNvPr id="14" name="TextBox 13"/>
          <p:cNvSpPr txBox="1"/>
          <p:nvPr/>
        </p:nvSpPr>
        <p:spPr>
          <a:xfrm>
            <a:off x="5220072" y="3212976"/>
            <a:ext cx="288032" cy="369332"/>
          </a:xfrm>
          <a:prstGeom prst="rect">
            <a:avLst/>
          </a:prstGeom>
          <a:solidFill>
            <a:schemeClr val="bg1"/>
          </a:solidFill>
        </p:spPr>
        <p:txBody>
          <a:bodyPr wrap="square" rtlCol="0">
            <a:spAutoFit/>
          </a:bodyPr>
          <a:lstStyle/>
          <a:p>
            <a:r>
              <a:rPr lang="en-NZ" dirty="0" smtClean="0"/>
              <a:t>2</a:t>
            </a:r>
            <a:endParaRPr lang="en-NZ" dirty="0"/>
          </a:p>
        </p:txBody>
      </p:sp>
      <p:sp>
        <p:nvSpPr>
          <p:cNvPr id="16" name="Freeform 15"/>
          <p:cNvSpPr/>
          <p:nvPr/>
        </p:nvSpPr>
        <p:spPr>
          <a:xfrm>
            <a:off x="285750" y="5791200"/>
            <a:ext cx="476250" cy="438150"/>
          </a:xfrm>
          <a:custGeom>
            <a:avLst/>
            <a:gdLst>
              <a:gd name="connsiteX0" fmla="*/ 476250 w 476250"/>
              <a:gd name="connsiteY0" fmla="*/ 0 h 438150"/>
              <a:gd name="connsiteX1" fmla="*/ 171450 w 476250"/>
              <a:gd name="connsiteY1" fmla="*/ 123825 h 438150"/>
              <a:gd name="connsiteX2" fmla="*/ 76200 w 476250"/>
              <a:gd name="connsiteY2" fmla="*/ 285750 h 438150"/>
              <a:gd name="connsiteX3" fmla="*/ 19050 w 476250"/>
              <a:gd name="connsiteY3" fmla="*/ 400050 h 438150"/>
              <a:gd name="connsiteX4" fmla="*/ 0 w 476250"/>
              <a:gd name="connsiteY4" fmla="*/ 43815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438150">
                <a:moveTo>
                  <a:pt x="476250" y="0"/>
                </a:moveTo>
                <a:lnTo>
                  <a:pt x="171450" y="123825"/>
                </a:lnTo>
                <a:lnTo>
                  <a:pt x="76200" y="285750"/>
                </a:lnTo>
                <a:lnTo>
                  <a:pt x="19050" y="400050"/>
                </a:lnTo>
                <a:lnTo>
                  <a:pt x="0" y="438150"/>
                </a:ln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8" name="Freeform 17"/>
          <p:cNvSpPr/>
          <p:nvPr/>
        </p:nvSpPr>
        <p:spPr>
          <a:xfrm>
            <a:off x="2123728" y="5877272"/>
            <a:ext cx="476250" cy="438150"/>
          </a:xfrm>
          <a:custGeom>
            <a:avLst/>
            <a:gdLst>
              <a:gd name="connsiteX0" fmla="*/ 476250 w 476250"/>
              <a:gd name="connsiteY0" fmla="*/ 0 h 438150"/>
              <a:gd name="connsiteX1" fmla="*/ 171450 w 476250"/>
              <a:gd name="connsiteY1" fmla="*/ 123825 h 438150"/>
              <a:gd name="connsiteX2" fmla="*/ 76200 w 476250"/>
              <a:gd name="connsiteY2" fmla="*/ 285750 h 438150"/>
              <a:gd name="connsiteX3" fmla="*/ 19050 w 476250"/>
              <a:gd name="connsiteY3" fmla="*/ 400050 h 438150"/>
              <a:gd name="connsiteX4" fmla="*/ 0 w 476250"/>
              <a:gd name="connsiteY4" fmla="*/ 43815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438150">
                <a:moveTo>
                  <a:pt x="476250" y="0"/>
                </a:moveTo>
                <a:lnTo>
                  <a:pt x="171450" y="123825"/>
                </a:lnTo>
                <a:lnTo>
                  <a:pt x="76200" y="285750"/>
                </a:lnTo>
                <a:lnTo>
                  <a:pt x="19050" y="400050"/>
                </a:lnTo>
                <a:lnTo>
                  <a:pt x="0" y="438150"/>
                </a:lnTo>
              </a:path>
            </a:pathLst>
          </a:cu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9" name="TextBox 18"/>
          <p:cNvSpPr txBox="1"/>
          <p:nvPr/>
        </p:nvSpPr>
        <p:spPr>
          <a:xfrm>
            <a:off x="755576" y="5589240"/>
            <a:ext cx="1080120" cy="923330"/>
          </a:xfrm>
          <a:prstGeom prst="rect">
            <a:avLst/>
          </a:prstGeom>
          <a:noFill/>
        </p:spPr>
        <p:txBody>
          <a:bodyPr wrap="square" rtlCol="0">
            <a:spAutoFit/>
          </a:bodyPr>
          <a:lstStyle/>
          <a:p>
            <a:r>
              <a:rPr lang="en-NZ" dirty="0" smtClean="0"/>
              <a:t>Open Water Channel</a:t>
            </a:r>
            <a:endParaRPr lang="en-NZ" dirty="0"/>
          </a:p>
        </p:txBody>
      </p:sp>
      <p:sp>
        <p:nvSpPr>
          <p:cNvPr id="20" name="TextBox 19"/>
          <p:cNvSpPr txBox="1"/>
          <p:nvPr/>
        </p:nvSpPr>
        <p:spPr>
          <a:xfrm>
            <a:off x="2771800" y="5661248"/>
            <a:ext cx="1008112" cy="646331"/>
          </a:xfrm>
          <a:prstGeom prst="rect">
            <a:avLst/>
          </a:prstGeom>
          <a:noFill/>
        </p:spPr>
        <p:txBody>
          <a:bodyPr wrap="square" rtlCol="0">
            <a:spAutoFit/>
          </a:bodyPr>
          <a:lstStyle/>
          <a:p>
            <a:r>
              <a:rPr lang="en-NZ" dirty="0" smtClean="0"/>
              <a:t>Piped Water</a:t>
            </a:r>
            <a:endParaRPr lang="en-NZ" dirty="0"/>
          </a:p>
        </p:txBody>
      </p:sp>
      <p:sp>
        <p:nvSpPr>
          <p:cNvPr id="21" name="TextBox 20"/>
          <p:cNvSpPr txBox="1"/>
          <p:nvPr/>
        </p:nvSpPr>
        <p:spPr>
          <a:xfrm>
            <a:off x="3779912" y="5661248"/>
            <a:ext cx="4176464" cy="923330"/>
          </a:xfrm>
          <a:prstGeom prst="rect">
            <a:avLst/>
          </a:prstGeom>
          <a:noFill/>
        </p:spPr>
        <p:txBody>
          <a:bodyPr wrap="square" rtlCol="0">
            <a:spAutoFit/>
          </a:bodyPr>
          <a:lstStyle/>
          <a:p>
            <a:r>
              <a:rPr lang="en-NZ" dirty="0" smtClean="0"/>
              <a:t>1 Intake</a:t>
            </a:r>
          </a:p>
          <a:p>
            <a:r>
              <a:rPr lang="en-NZ" dirty="0" smtClean="0"/>
              <a:t>2 Control Valve</a:t>
            </a:r>
          </a:p>
          <a:p>
            <a:r>
              <a:rPr lang="en-NZ" dirty="0" smtClean="0"/>
              <a:t>3 Energy Dissipater</a:t>
            </a:r>
            <a:endParaRPr lang="en-NZ" dirty="0"/>
          </a:p>
        </p:txBody>
      </p:sp>
      <p:cxnSp>
        <p:nvCxnSpPr>
          <p:cNvPr id="23" name="Straight Arrow Connector 22"/>
          <p:cNvCxnSpPr>
            <a:stCxn id="10" idx="10"/>
          </p:cNvCxnSpPr>
          <p:nvPr/>
        </p:nvCxnSpPr>
        <p:spPr>
          <a:xfrm>
            <a:off x="8839200" y="2524125"/>
            <a:ext cx="304800" cy="4077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6381328"/>
            <a:ext cx="936104" cy="369332"/>
          </a:xfrm>
          <a:prstGeom prst="rect">
            <a:avLst/>
          </a:prstGeom>
          <a:noFill/>
        </p:spPr>
        <p:txBody>
          <a:bodyPr wrap="square" rtlCol="0">
            <a:spAutoFit/>
          </a:bodyPr>
          <a:lstStyle/>
          <a:p>
            <a:r>
              <a:rPr lang="en-NZ" dirty="0" smtClean="0"/>
              <a:t>Fig 6</a:t>
            </a:r>
            <a:endParaRPr lang="en-N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email">
            <a:lum bright="20000"/>
          </a:blip>
          <a:srcRect/>
          <a:stretch>
            <a:fillRect/>
          </a:stretch>
        </p:blipFill>
        <p:spPr bwMode="auto">
          <a:xfrm>
            <a:off x="0" y="0"/>
            <a:ext cx="9144000" cy="5904656"/>
          </a:xfrm>
          <a:prstGeom prst="rect">
            <a:avLst/>
          </a:prstGeom>
          <a:noFill/>
          <a:ln w="9525">
            <a:noFill/>
            <a:miter lim="800000"/>
            <a:headEnd/>
            <a:tailEnd/>
          </a:ln>
        </p:spPr>
      </p:pic>
      <p:sp>
        <p:nvSpPr>
          <p:cNvPr id="3" name="TextBox 2"/>
          <p:cNvSpPr txBox="1"/>
          <p:nvPr/>
        </p:nvSpPr>
        <p:spPr>
          <a:xfrm>
            <a:off x="1331640" y="3933056"/>
            <a:ext cx="1944216" cy="369332"/>
          </a:xfrm>
          <a:prstGeom prst="rect">
            <a:avLst/>
          </a:prstGeom>
          <a:noFill/>
        </p:spPr>
        <p:txBody>
          <a:bodyPr wrap="square" rtlCol="0">
            <a:spAutoFit/>
          </a:bodyPr>
          <a:lstStyle/>
          <a:p>
            <a:r>
              <a:rPr lang="en-NZ" dirty="0" err="1" smtClean="0">
                <a:solidFill>
                  <a:schemeClr val="bg1"/>
                </a:solidFill>
              </a:rPr>
              <a:t>Playne</a:t>
            </a:r>
            <a:endParaRPr lang="en-NZ" dirty="0">
              <a:solidFill>
                <a:schemeClr val="bg1"/>
              </a:solidFill>
            </a:endParaRPr>
          </a:p>
        </p:txBody>
      </p:sp>
      <p:sp>
        <p:nvSpPr>
          <p:cNvPr id="4" name="TextBox 3"/>
          <p:cNvSpPr txBox="1"/>
          <p:nvPr/>
        </p:nvSpPr>
        <p:spPr>
          <a:xfrm>
            <a:off x="4067944" y="2060848"/>
            <a:ext cx="1296144" cy="369332"/>
          </a:xfrm>
          <a:prstGeom prst="rect">
            <a:avLst/>
          </a:prstGeom>
          <a:noFill/>
        </p:spPr>
        <p:txBody>
          <a:bodyPr wrap="square" rtlCol="0">
            <a:spAutoFit/>
          </a:bodyPr>
          <a:lstStyle/>
          <a:p>
            <a:r>
              <a:rPr lang="en-NZ" dirty="0" smtClean="0">
                <a:solidFill>
                  <a:schemeClr val="bg1"/>
                </a:solidFill>
              </a:rPr>
              <a:t>Gilmour</a:t>
            </a:r>
            <a:endParaRPr lang="en-NZ" dirty="0">
              <a:solidFill>
                <a:schemeClr val="bg1"/>
              </a:solidFill>
            </a:endParaRPr>
          </a:p>
        </p:txBody>
      </p:sp>
      <p:sp>
        <p:nvSpPr>
          <p:cNvPr id="6" name="TextBox 5"/>
          <p:cNvSpPr txBox="1"/>
          <p:nvPr/>
        </p:nvSpPr>
        <p:spPr>
          <a:xfrm>
            <a:off x="3203848" y="1503368"/>
            <a:ext cx="1440160" cy="369332"/>
          </a:xfrm>
          <a:prstGeom prst="rect">
            <a:avLst/>
          </a:prstGeom>
          <a:noFill/>
        </p:spPr>
        <p:txBody>
          <a:bodyPr wrap="square" rtlCol="0">
            <a:spAutoFit/>
          </a:bodyPr>
          <a:lstStyle/>
          <a:p>
            <a:r>
              <a:rPr lang="en-NZ" dirty="0" smtClean="0">
                <a:solidFill>
                  <a:srgbClr val="FFFF00"/>
                </a:solidFill>
              </a:rPr>
              <a:t>Culverts</a:t>
            </a:r>
            <a:endParaRPr lang="en-NZ" dirty="0">
              <a:solidFill>
                <a:srgbClr val="FFFF00"/>
              </a:solidFill>
            </a:endParaRPr>
          </a:p>
        </p:txBody>
      </p:sp>
      <p:cxnSp>
        <p:nvCxnSpPr>
          <p:cNvPr id="8" name="Straight Arrow Connector 7"/>
          <p:cNvCxnSpPr/>
          <p:nvPr/>
        </p:nvCxnSpPr>
        <p:spPr>
          <a:xfrm>
            <a:off x="4139952" y="1700808"/>
            <a:ext cx="1800200" cy="43204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39952" y="1700808"/>
            <a:ext cx="2592288" cy="10801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72200" y="3573016"/>
            <a:ext cx="936104" cy="369332"/>
          </a:xfrm>
          <a:prstGeom prst="rect">
            <a:avLst/>
          </a:prstGeom>
          <a:noFill/>
        </p:spPr>
        <p:txBody>
          <a:bodyPr wrap="square" rtlCol="0">
            <a:spAutoFit/>
          </a:bodyPr>
          <a:lstStyle/>
          <a:p>
            <a:r>
              <a:rPr lang="en-NZ" dirty="0" smtClean="0">
                <a:solidFill>
                  <a:schemeClr val="bg1"/>
                </a:solidFill>
              </a:rPr>
              <a:t>Green</a:t>
            </a:r>
            <a:endParaRPr lang="en-NZ" dirty="0">
              <a:solidFill>
                <a:schemeClr val="bg1"/>
              </a:solidFill>
            </a:endParaRPr>
          </a:p>
        </p:txBody>
      </p:sp>
      <p:sp>
        <p:nvSpPr>
          <p:cNvPr id="10" name="TextBox 9"/>
          <p:cNvSpPr txBox="1"/>
          <p:nvPr/>
        </p:nvSpPr>
        <p:spPr>
          <a:xfrm>
            <a:off x="3491880" y="3789040"/>
            <a:ext cx="1872208" cy="369332"/>
          </a:xfrm>
          <a:prstGeom prst="rect">
            <a:avLst/>
          </a:prstGeom>
          <a:noFill/>
        </p:spPr>
        <p:txBody>
          <a:bodyPr wrap="square" rtlCol="0">
            <a:spAutoFit/>
          </a:bodyPr>
          <a:lstStyle/>
          <a:p>
            <a:r>
              <a:rPr lang="en-NZ" dirty="0" smtClean="0">
                <a:solidFill>
                  <a:schemeClr val="bg1"/>
                </a:solidFill>
              </a:rPr>
              <a:t>Armstrong</a:t>
            </a:r>
            <a:endParaRPr lang="en-NZ" dirty="0">
              <a:solidFill>
                <a:schemeClr val="bg1"/>
              </a:solidFill>
            </a:endParaRPr>
          </a:p>
        </p:txBody>
      </p:sp>
      <p:cxnSp>
        <p:nvCxnSpPr>
          <p:cNvPr id="13" name="Straight Arrow Connector 12"/>
          <p:cNvCxnSpPr/>
          <p:nvPr/>
        </p:nvCxnSpPr>
        <p:spPr>
          <a:xfrm flipV="1">
            <a:off x="4644008" y="2924944"/>
            <a:ext cx="2448272" cy="108012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19872" y="3212976"/>
            <a:ext cx="1008112" cy="369332"/>
          </a:xfrm>
          <a:prstGeom prst="rect">
            <a:avLst/>
          </a:prstGeom>
          <a:noFill/>
        </p:spPr>
        <p:txBody>
          <a:bodyPr wrap="square" rtlCol="0">
            <a:spAutoFit/>
          </a:bodyPr>
          <a:lstStyle/>
          <a:p>
            <a:r>
              <a:rPr lang="en-NZ" dirty="0" smtClean="0">
                <a:solidFill>
                  <a:schemeClr val="bg1"/>
                </a:solidFill>
              </a:rPr>
              <a:t>Murray</a:t>
            </a:r>
            <a:endParaRPr lang="en-NZ" dirty="0">
              <a:solidFill>
                <a:schemeClr val="bg1"/>
              </a:solidFill>
            </a:endParaRPr>
          </a:p>
        </p:txBody>
      </p:sp>
      <p:cxnSp>
        <p:nvCxnSpPr>
          <p:cNvPr id="17" name="Straight Arrow Connector 16"/>
          <p:cNvCxnSpPr/>
          <p:nvPr/>
        </p:nvCxnSpPr>
        <p:spPr>
          <a:xfrm flipV="1">
            <a:off x="4355976" y="2996952"/>
            <a:ext cx="2304256"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935208" y="3497022"/>
            <a:ext cx="237192" cy="3986"/>
          </a:xfrm>
          <a:prstGeom prst="straightConnector1">
            <a:avLst/>
          </a:prstGeom>
          <a:ln w="28575">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04248" y="404664"/>
            <a:ext cx="3672408" cy="369332"/>
          </a:xfrm>
          <a:prstGeom prst="rect">
            <a:avLst/>
          </a:prstGeom>
          <a:noFill/>
        </p:spPr>
        <p:txBody>
          <a:bodyPr wrap="square" rtlCol="0">
            <a:spAutoFit/>
          </a:bodyPr>
          <a:lstStyle/>
          <a:p>
            <a:r>
              <a:rPr lang="en-NZ" dirty="0" smtClean="0">
                <a:solidFill>
                  <a:schemeClr val="bg1"/>
                </a:solidFill>
              </a:rPr>
              <a:t>Ohorongo Block</a:t>
            </a:r>
            <a:endParaRPr lang="en-NZ" dirty="0">
              <a:solidFill>
                <a:schemeClr val="bg1"/>
              </a:solidFill>
            </a:endParaRPr>
          </a:p>
        </p:txBody>
      </p:sp>
      <p:sp>
        <p:nvSpPr>
          <p:cNvPr id="23" name="TextBox 22"/>
          <p:cNvSpPr txBox="1"/>
          <p:nvPr/>
        </p:nvSpPr>
        <p:spPr>
          <a:xfrm rot="15584274">
            <a:off x="5876708" y="3202193"/>
            <a:ext cx="500541" cy="646331"/>
          </a:xfrm>
          <a:prstGeom prst="rect">
            <a:avLst/>
          </a:prstGeom>
          <a:noFill/>
        </p:spPr>
        <p:txBody>
          <a:bodyPr wrap="square" rtlCol="0">
            <a:spAutoFit/>
          </a:bodyPr>
          <a:lstStyle/>
          <a:p>
            <a:r>
              <a:rPr lang="en-NZ" sz="3600" dirty="0" smtClean="0">
                <a:solidFill>
                  <a:schemeClr val="bg1"/>
                </a:solidFill>
              </a:rPr>
              <a:t>s</a:t>
            </a:r>
            <a:endParaRPr lang="en-NZ" sz="3600" dirty="0">
              <a:solidFill>
                <a:schemeClr val="bg1"/>
              </a:solidFill>
            </a:endParaRPr>
          </a:p>
        </p:txBody>
      </p:sp>
      <p:sp>
        <p:nvSpPr>
          <p:cNvPr id="18" name="Freeform 17"/>
          <p:cNvSpPr/>
          <p:nvPr/>
        </p:nvSpPr>
        <p:spPr>
          <a:xfrm>
            <a:off x="5286983" y="1906621"/>
            <a:ext cx="588523" cy="87549"/>
          </a:xfrm>
          <a:custGeom>
            <a:avLst/>
            <a:gdLst>
              <a:gd name="connsiteX0" fmla="*/ 0 w 588523"/>
              <a:gd name="connsiteY0" fmla="*/ 0 h 87549"/>
              <a:gd name="connsiteX1" fmla="*/ 588523 w 588523"/>
              <a:gd name="connsiteY1" fmla="*/ 87549 h 87549"/>
            </a:gdLst>
            <a:ahLst/>
            <a:cxnLst>
              <a:cxn ang="0">
                <a:pos x="connsiteX0" y="connsiteY0"/>
              </a:cxn>
              <a:cxn ang="0">
                <a:pos x="connsiteX1" y="connsiteY1"/>
              </a:cxn>
            </a:cxnLst>
            <a:rect l="l" t="t" r="r" b="b"/>
            <a:pathLst>
              <a:path w="588523" h="87549">
                <a:moveTo>
                  <a:pt x="0" y="0"/>
                </a:moveTo>
                <a:lnTo>
                  <a:pt x="588523" y="87549"/>
                </a:lnTo>
              </a:path>
            </a:pathLst>
          </a:cu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0" name="Freeform 19"/>
          <p:cNvSpPr/>
          <p:nvPr/>
        </p:nvSpPr>
        <p:spPr>
          <a:xfrm>
            <a:off x="5851187" y="1994170"/>
            <a:ext cx="155643" cy="68094"/>
          </a:xfrm>
          <a:custGeom>
            <a:avLst/>
            <a:gdLst>
              <a:gd name="connsiteX0" fmla="*/ 0 w 155643"/>
              <a:gd name="connsiteY0" fmla="*/ 0 h 68094"/>
              <a:gd name="connsiteX1" fmla="*/ 155643 w 155643"/>
              <a:gd name="connsiteY1" fmla="*/ 68094 h 68094"/>
              <a:gd name="connsiteX2" fmla="*/ 145915 w 155643"/>
              <a:gd name="connsiteY2" fmla="*/ 63230 h 68094"/>
            </a:gdLst>
            <a:ahLst/>
            <a:cxnLst>
              <a:cxn ang="0">
                <a:pos x="connsiteX0" y="connsiteY0"/>
              </a:cxn>
              <a:cxn ang="0">
                <a:pos x="connsiteX1" y="connsiteY1"/>
              </a:cxn>
              <a:cxn ang="0">
                <a:pos x="connsiteX2" y="connsiteY2"/>
              </a:cxn>
            </a:cxnLst>
            <a:rect l="l" t="t" r="r" b="b"/>
            <a:pathLst>
              <a:path w="155643" h="68094">
                <a:moveTo>
                  <a:pt x="0" y="0"/>
                </a:moveTo>
                <a:lnTo>
                  <a:pt x="155643" y="68094"/>
                </a:lnTo>
                <a:lnTo>
                  <a:pt x="145915" y="63230"/>
                </a:lnTo>
              </a:path>
            </a:pathLst>
          </a:cu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2" name="Freeform 21"/>
          <p:cNvSpPr/>
          <p:nvPr/>
        </p:nvSpPr>
        <p:spPr>
          <a:xfrm>
            <a:off x="6011694" y="2057400"/>
            <a:ext cx="768485" cy="710119"/>
          </a:xfrm>
          <a:custGeom>
            <a:avLst/>
            <a:gdLst>
              <a:gd name="connsiteX0" fmla="*/ 0 w 768485"/>
              <a:gd name="connsiteY0" fmla="*/ 0 h 710119"/>
              <a:gd name="connsiteX1" fmla="*/ 389106 w 768485"/>
              <a:gd name="connsiteY1" fmla="*/ 257783 h 710119"/>
              <a:gd name="connsiteX2" fmla="*/ 578795 w 768485"/>
              <a:gd name="connsiteY2" fmla="*/ 413426 h 710119"/>
              <a:gd name="connsiteX3" fmla="*/ 739302 w 768485"/>
              <a:gd name="connsiteY3" fmla="*/ 646889 h 710119"/>
              <a:gd name="connsiteX4" fmla="*/ 768485 w 768485"/>
              <a:gd name="connsiteY4" fmla="*/ 710119 h 71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485" h="710119">
                <a:moveTo>
                  <a:pt x="0" y="0"/>
                </a:moveTo>
                <a:lnTo>
                  <a:pt x="389106" y="257783"/>
                </a:lnTo>
                <a:lnTo>
                  <a:pt x="578795" y="413426"/>
                </a:lnTo>
                <a:lnTo>
                  <a:pt x="739302" y="646889"/>
                </a:lnTo>
                <a:lnTo>
                  <a:pt x="768485" y="710119"/>
                </a:lnTo>
              </a:path>
            </a:pathLst>
          </a:cu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4" name="Freeform 23"/>
          <p:cNvSpPr/>
          <p:nvPr/>
        </p:nvSpPr>
        <p:spPr>
          <a:xfrm>
            <a:off x="6780179" y="2767519"/>
            <a:ext cx="257783" cy="340468"/>
          </a:xfrm>
          <a:custGeom>
            <a:avLst/>
            <a:gdLst>
              <a:gd name="connsiteX0" fmla="*/ 0 w 257783"/>
              <a:gd name="connsiteY0" fmla="*/ 0 h 340468"/>
              <a:gd name="connsiteX1" fmla="*/ 257783 w 257783"/>
              <a:gd name="connsiteY1" fmla="*/ 340468 h 340468"/>
            </a:gdLst>
            <a:ahLst/>
            <a:cxnLst>
              <a:cxn ang="0">
                <a:pos x="connsiteX0" y="connsiteY0"/>
              </a:cxn>
              <a:cxn ang="0">
                <a:pos x="connsiteX1" y="connsiteY1"/>
              </a:cxn>
            </a:cxnLst>
            <a:rect l="l" t="t" r="r" b="b"/>
            <a:pathLst>
              <a:path w="257783" h="340468">
                <a:moveTo>
                  <a:pt x="0" y="0"/>
                </a:moveTo>
                <a:lnTo>
                  <a:pt x="257783" y="340468"/>
                </a:lnTo>
              </a:path>
            </a:pathLst>
          </a:cu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30" name="Freeform 29"/>
          <p:cNvSpPr/>
          <p:nvPr/>
        </p:nvSpPr>
        <p:spPr>
          <a:xfrm>
            <a:off x="7033098" y="3103123"/>
            <a:ext cx="904672" cy="627434"/>
          </a:xfrm>
          <a:custGeom>
            <a:avLst/>
            <a:gdLst>
              <a:gd name="connsiteX0" fmla="*/ 0 w 904672"/>
              <a:gd name="connsiteY0" fmla="*/ 0 h 627434"/>
              <a:gd name="connsiteX1" fmla="*/ 510702 w 904672"/>
              <a:gd name="connsiteY1" fmla="*/ 588524 h 627434"/>
              <a:gd name="connsiteX2" fmla="*/ 559340 w 904672"/>
              <a:gd name="connsiteY2" fmla="*/ 627434 h 627434"/>
              <a:gd name="connsiteX3" fmla="*/ 768485 w 904672"/>
              <a:gd name="connsiteY3" fmla="*/ 520430 h 627434"/>
              <a:gd name="connsiteX4" fmla="*/ 851170 w 904672"/>
              <a:gd name="connsiteY4" fmla="*/ 403698 h 627434"/>
              <a:gd name="connsiteX5" fmla="*/ 904672 w 904672"/>
              <a:gd name="connsiteY5" fmla="*/ 393971 h 62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672" h="627434">
                <a:moveTo>
                  <a:pt x="0" y="0"/>
                </a:moveTo>
                <a:lnTo>
                  <a:pt x="510702" y="588524"/>
                </a:lnTo>
                <a:lnTo>
                  <a:pt x="559340" y="627434"/>
                </a:lnTo>
                <a:lnTo>
                  <a:pt x="768485" y="520430"/>
                </a:lnTo>
                <a:lnTo>
                  <a:pt x="851170" y="403698"/>
                </a:lnTo>
                <a:lnTo>
                  <a:pt x="904672" y="393971"/>
                </a:lnTo>
              </a:path>
            </a:pathLst>
          </a:cu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5" name="TextBox 24"/>
          <p:cNvSpPr txBox="1"/>
          <p:nvPr/>
        </p:nvSpPr>
        <p:spPr>
          <a:xfrm>
            <a:off x="8028384" y="6381328"/>
            <a:ext cx="792088" cy="369332"/>
          </a:xfrm>
          <a:prstGeom prst="rect">
            <a:avLst/>
          </a:prstGeom>
          <a:noFill/>
        </p:spPr>
        <p:txBody>
          <a:bodyPr wrap="square" rtlCol="0">
            <a:spAutoFit/>
          </a:bodyPr>
          <a:lstStyle/>
          <a:p>
            <a:r>
              <a:rPr lang="en-NZ" dirty="0" smtClean="0"/>
              <a:t>Fig 7</a:t>
            </a:r>
            <a:endParaRPr lang="en-N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539552" y="5661248"/>
            <a:ext cx="2880320" cy="720080"/>
          </a:xfrm>
          <a:prstGeom prst="rect">
            <a:avLst/>
          </a:prstGeom>
          <a:noFill/>
          <a:ln w="9525">
            <a:noFill/>
            <a:miter lim="800000"/>
            <a:headEnd/>
            <a:tailEnd/>
          </a:ln>
        </p:spPr>
      </p:pic>
      <p:pic>
        <p:nvPicPr>
          <p:cNvPr id="3" name="Picture 2"/>
          <p:cNvPicPr>
            <a:picLocks noChangeAspect="1" noChangeArrowheads="1"/>
          </p:cNvPicPr>
          <p:nvPr/>
        </p:nvPicPr>
        <p:blipFill>
          <a:blip r:embed="rId3" cstate="email"/>
          <a:srcRect/>
          <a:stretch>
            <a:fillRect/>
          </a:stretch>
        </p:blipFill>
        <p:spPr bwMode="auto">
          <a:xfrm>
            <a:off x="0" y="0"/>
            <a:ext cx="9147010" cy="5157192"/>
          </a:xfrm>
          <a:prstGeom prst="rect">
            <a:avLst/>
          </a:prstGeom>
          <a:noFill/>
          <a:ln w="9525">
            <a:noFill/>
            <a:miter lim="800000"/>
            <a:headEnd/>
            <a:tailEnd/>
          </a:ln>
        </p:spPr>
      </p:pic>
      <p:sp>
        <p:nvSpPr>
          <p:cNvPr id="4" name="TextBox 3"/>
          <p:cNvSpPr txBox="1"/>
          <p:nvPr/>
        </p:nvSpPr>
        <p:spPr>
          <a:xfrm>
            <a:off x="8028384" y="6381328"/>
            <a:ext cx="936104" cy="369332"/>
          </a:xfrm>
          <a:prstGeom prst="rect">
            <a:avLst/>
          </a:prstGeom>
          <a:noFill/>
        </p:spPr>
        <p:txBody>
          <a:bodyPr wrap="square" rtlCol="0">
            <a:spAutoFit/>
          </a:bodyPr>
          <a:lstStyle/>
          <a:p>
            <a:r>
              <a:rPr lang="en-NZ" dirty="0" smtClean="0"/>
              <a:t>Fig 8</a:t>
            </a:r>
            <a:endParaRPr lang="en-N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srcRect/>
          <a:stretch>
            <a:fillRect/>
          </a:stretch>
        </p:blipFill>
        <p:spPr bwMode="auto">
          <a:xfrm rot="16200000">
            <a:off x="1249999" y="-1249999"/>
            <a:ext cx="6176460" cy="8676455"/>
          </a:xfrm>
          <a:prstGeom prst="rect">
            <a:avLst/>
          </a:prstGeom>
          <a:noFill/>
          <a:ln w="9525">
            <a:noFill/>
            <a:miter lim="800000"/>
            <a:headEnd/>
            <a:tailEnd/>
          </a:ln>
        </p:spPr>
      </p:pic>
      <p:pic>
        <p:nvPicPr>
          <p:cNvPr id="3" name="Picture 2"/>
          <p:cNvPicPr>
            <a:picLocks noChangeAspect="1" noChangeArrowheads="1"/>
          </p:cNvPicPr>
          <p:nvPr/>
        </p:nvPicPr>
        <p:blipFill>
          <a:blip r:embed="rId3" cstate="email"/>
          <a:srcRect/>
          <a:stretch>
            <a:fillRect/>
          </a:stretch>
        </p:blipFill>
        <p:spPr bwMode="auto">
          <a:xfrm rot="16200000">
            <a:off x="813182" y="1110340"/>
            <a:ext cx="3197156" cy="1728192"/>
          </a:xfrm>
          <a:prstGeom prst="rect">
            <a:avLst/>
          </a:prstGeom>
          <a:noFill/>
          <a:ln w="9525">
            <a:noFill/>
            <a:miter lim="800000"/>
            <a:headEnd/>
            <a:tailEnd/>
          </a:ln>
        </p:spPr>
      </p:pic>
      <p:sp>
        <p:nvSpPr>
          <p:cNvPr id="4" name="TextBox 3"/>
          <p:cNvSpPr txBox="1"/>
          <p:nvPr/>
        </p:nvSpPr>
        <p:spPr>
          <a:xfrm rot="5400000" flipV="1">
            <a:off x="5647223" y="3187719"/>
            <a:ext cx="6336700" cy="338554"/>
          </a:xfrm>
          <a:prstGeom prst="rect">
            <a:avLst/>
          </a:prstGeom>
          <a:solidFill>
            <a:schemeClr val="bg1">
              <a:alpha val="70000"/>
            </a:schemeClr>
          </a:solidFill>
        </p:spPr>
        <p:txBody>
          <a:bodyPr wrap="square" rtlCol="0">
            <a:spAutoFit/>
          </a:bodyPr>
          <a:lstStyle/>
          <a:p>
            <a:r>
              <a:rPr lang="en-NZ" sz="1600" dirty="0" smtClean="0"/>
              <a:t>Red line shows the highest recorded lake level 356.4m in  1963</a:t>
            </a:r>
            <a:endParaRPr lang="en-NZ" sz="1600" dirty="0"/>
          </a:p>
        </p:txBody>
      </p:sp>
      <p:sp>
        <p:nvSpPr>
          <p:cNvPr id="5" name="Freeform 4"/>
          <p:cNvSpPr/>
          <p:nvPr/>
        </p:nvSpPr>
        <p:spPr>
          <a:xfrm>
            <a:off x="86452" y="3331741"/>
            <a:ext cx="5130616" cy="1732372"/>
          </a:xfrm>
          <a:custGeom>
            <a:avLst/>
            <a:gdLst>
              <a:gd name="connsiteX0" fmla="*/ 0 w 5130616"/>
              <a:gd name="connsiteY0" fmla="*/ 1266860 h 1732372"/>
              <a:gd name="connsiteX1" fmla="*/ 116379 w 5130616"/>
              <a:gd name="connsiteY1" fmla="*/ 1260210 h 1732372"/>
              <a:gd name="connsiteX2" fmla="*/ 199506 w 5130616"/>
              <a:gd name="connsiteY2" fmla="*/ 1276835 h 1732372"/>
              <a:gd name="connsiteX3" fmla="*/ 196181 w 5130616"/>
              <a:gd name="connsiteY3" fmla="*/ 1236934 h 1732372"/>
              <a:gd name="connsiteX4" fmla="*/ 229432 w 5130616"/>
              <a:gd name="connsiteY4" fmla="*/ 1243584 h 1732372"/>
              <a:gd name="connsiteX5" fmla="*/ 239407 w 5130616"/>
              <a:gd name="connsiteY5" fmla="*/ 1190383 h 1732372"/>
              <a:gd name="connsiteX6" fmla="*/ 292608 w 5130616"/>
              <a:gd name="connsiteY6" fmla="*/ 1197033 h 1732372"/>
              <a:gd name="connsiteX7" fmla="*/ 372411 w 5130616"/>
              <a:gd name="connsiteY7" fmla="*/ 1256884 h 1732372"/>
              <a:gd name="connsiteX8" fmla="*/ 482139 w 5130616"/>
              <a:gd name="connsiteY8" fmla="*/ 1210333 h 1732372"/>
              <a:gd name="connsiteX9" fmla="*/ 568591 w 5130616"/>
              <a:gd name="connsiteY9" fmla="*/ 1216983 h 1732372"/>
              <a:gd name="connsiteX10" fmla="*/ 608492 w 5130616"/>
              <a:gd name="connsiteY10" fmla="*/ 1240259 h 1732372"/>
              <a:gd name="connsiteX11" fmla="*/ 681644 w 5130616"/>
              <a:gd name="connsiteY11" fmla="*/ 1190383 h 1732372"/>
              <a:gd name="connsiteX12" fmla="*/ 744821 w 5130616"/>
              <a:gd name="connsiteY12" fmla="*/ 1213658 h 1732372"/>
              <a:gd name="connsiteX13" fmla="*/ 884475 w 5130616"/>
              <a:gd name="connsiteY13" fmla="*/ 1207008 h 1732372"/>
              <a:gd name="connsiteX14" fmla="*/ 934351 w 5130616"/>
              <a:gd name="connsiteY14" fmla="*/ 1130531 h 1732372"/>
              <a:gd name="connsiteX15" fmla="*/ 960952 w 5130616"/>
              <a:gd name="connsiteY15" fmla="*/ 1140506 h 1732372"/>
              <a:gd name="connsiteX16" fmla="*/ 1024128 w 5130616"/>
              <a:gd name="connsiteY16" fmla="*/ 1123881 h 1732372"/>
              <a:gd name="connsiteX17" fmla="*/ 1070680 w 5130616"/>
              <a:gd name="connsiteY17" fmla="*/ 1123881 h 1732372"/>
              <a:gd name="connsiteX18" fmla="*/ 1220309 w 5130616"/>
              <a:gd name="connsiteY18" fmla="*/ 1090630 h 1732372"/>
              <a:gd name="connsiteX19" fmla="*/ 1250235 w 5130616"/>
              <a:gd name="connsiteY19" fmla="*/ 1050729 h 1732372"/>
              <a:gd name="connsiteX20" fmla="*/ 1476341 w 5130616"/>
              <a:gd name="connsiteY20" fmla="*/ 987552 h 1732372"/>
              <a:gd name="connsiteX21" fmla="*/ 1502941 w 5130616"/>
              <a:gd name="connsiteY21" fmla="*/ 970927 h 1732372"/>
              <a:gd name="connsiteX22" fmla="*/ 1572768 w 5130616"/>
              <a:gd name="connsiteY22" fmla="*/ 1000852 h 1732372"/>
              <a:gd name="connsiteX23" fmla="*/ 1665871 w 5130616"/>
              <a:gd name="connsiteY23" fmla="*/ 964276 h 1732372"/>
              <a:gd name="connsiteX24" fmla="*/ 1705772 w 5130616"/>
              <a:gd name="connsiteY24" fmla="*/ 937676 h 1732372"/>
              <a:gd name="connsiteX25" fmla="*/ 1748998 w 5130616"/>
              <a:gd name="connsiteY25" fmla="*/ 881149 h 1732372"/>
              <a:gd name="connsiteX26" fmla="*/ 1805525 w 5130616"/>
              <a:gd name="connsiteY26" fmla="*/ 917725 h 1732372"/>
              <a:gd name="connsiteX27" fmla="*/ 1835451 w 5130616"/>
              <a:gd name="connsiteY27" fmla="*/ 907750 h 1732372"/>
              <a:gd name="connsiteX28" fmla="*/ 1865376 w 5130616"/>
              <a:gd name="connsiteY28" fmla="*/ 934351 h 1732372"/>
              <a:gd name="connsiteX29" fmla="*/ 1948504 w 5130616"/>
              <a:gd name="connsiteY29" fmla="*/ 960951 h 1732372"/>
              <a:gd name="connsiteX30" fmla="*/ 2028306 w 5130616"/>
              <a:gd name="connsiteY30" fmla="*/ 1004178 h 1732372"/>
              <a:gd name="connsiteX31" fmla="*/ 2104783 w 5130616"/>
              <a:gd name="connsiteY31" fmla="*/ 1060704 h 1732372"/>
              <a:gd name="connsiteX32" fmla="*/ 2187910 w 5130616"/>
              <a:gd name="connsiteY32" fmla="*/ 1074004 h 1732372"/>
              <a:gd name="connsiteX33" fmla="*/ 2254412 w 5130616"/>
              <a:gd name="connsiteY33" fmla="*/ 1037428 h 1732372"/>
              <a:gd name="connsiteX34" fmla="*/ 2271037 w 5130616"/>
              <a:gd name="connsiteY34" fmla="*/ 1010828 h 1732372"/>
              <a:gd name="connsiteX35" fmla="*/ 2314264 w 5130616"/>
              <a:gd name="connsiteY35" fmla="*/ 1027453 h 1732372"/>
              <a:gd name="connsiteX36" fmla="*/ 2324239 w 5130616"/>
              <a:gd name="connsiteY36" fmla="*/ 1090630 h 1732372"/>
              <a:gd name="connsiteX37" fmla="*/ 2354165 w 5130616"/>
              <a:gd name="connsiteY37" fmla="*/ 1130531 h 1732372"/>
              <a:gd name="connsiteX38" fmla="*/ 2364140 w 5130616"/>
              <a:gd name="connsiteY38" fmla="*/ 1170432 h 1732372"/>
              <a:gd name="connsiteX39" fmla="*/ 2390741 w 5130616"/>
              <a:gd name="connsiteY39" fmla="*/ 1183732 h 1732372"/>
              <a:gd name="connsiteX40" fmla="*/ 2473868 w 5130616"/>
              <a:gd name="connsiteY40" fmla="*/ 1207008 h 1732372"/>
              <a:gd name="connsiteX41" fmla="*/ 2520419 w 5130616"/>
              <a:gd name="connsiteY41" fmla="*/ 1226959 h 1732372"/>
              <a:gd name="connsiteX42" fmla="*/ 2603547 w 5130616"/>
              <a:gd name="connsiteY42" fmla="*/ 1270185 h 1732372"/>
              <a:gd name="connsiteX43" fmla="*/ 2699974 w 5130616"/>
              <a:gd name="connsiteY43" fmla="*/ 1306761 h 1732372"/>
              <a:gd name="connsiteX44" fmla="*/ 2749851 w 5130616"/>
              <a:gd name="connsiteY44" fmla="*/ 1359962 h 1732372"/>
              <a:gd name="connsiteX45" fmla="*/ 2769801 w 5130616"/>
              <a:gd name="connsiteY45" fmla="*/ 1359962 h 1732372"/>
              <a:gd name="connsiteX46" fmla="*/ 2803052 w 5130616"/>
              <a:gd name="connsiteY46" fmla="*/ 1373263 h 1732372"/>
              <a:gd name="connsiteX47" fmla="*/ 2803052 w 5130616"/>
              <a:gd name="connsiteY47" fmla="*/ 1413164 h 1732372"/>
              <a:gd name="connsiteX48" fmla="*/ 2819677 w 5130616"/>
              <a:gd name="connsiteY48" fmla="*/ 1423139 h 1732372"/>
              <a:gd name="connsiteX49" fmla="*/ 2889504 w 5130616"/>
              <a:gd name="connsiteY49" fmla="*/ 1416489 h 1732372"/>
              <a:gd name="connsiteX50" fmla="*/ 2916105 w 5130616"/>
              <a:gd name="connsiteY50" fmla="*/ 1469690 h 1732372"/>
              <a:gd name="connsiteX51" fmla="*/ 2965981 w 5130616"/>
              <a:gd name="connsiteY51" fmla="*/ 1469690 h 1732372"/>
              <a:gd name="connsiteX52" fmla="*/ 3025833 w 5130616"/>
              <a:gd name="connsiteY52" fmla="*/ 1449740 h 1732372"/>
              <a:gd name="connsiteX53" fmla="*/ 3055759 w 5130616"/>
              <a:gd name="connsiteY53" fmla="*/ 1476340 h 1732372"/>
              <a:gd name="connsiteX54" fmla="*/ 3089010 w 5130616"/>
              <a:gd name="connsiteY54" fmla="*/ 1512916 h 1732372"/>
              <a:gd name="connsiteX55" fmla="*/ 3112285 w 5130616"/>
              <a:gd name="connsiteY55" fmla="*/ 1532867 h 1732372"/>
              <a:gd name="connsiteX56" fmla="*/ 3188763 w 5130616"/>
              <a:gd name="connsiteY56" fmla="*/ 1556143 h 1732372"/>
              <a:gd name="connsiteX57" fmla="*/ 3208713 w 5130616"/>
              <a:gd name="connsiteY57" fmla="*/ 1596044 h 1732372"/>
              <a:gd name="connsiteX58" fmla="*/ 3222013 w 5130616"/>
              <a:gd name="connsiteY58" fmla="*/ 1615994 h 1732372"/>
              <a:gd name="connsiteX59" fmla="*/ 3281865 w 5130616"/>
              <a:gd name="connsiteY59" fmla="*/ 1586068 h 1732372"/>
              <a:gd name="connsiteX60" fmla="*/ 3364992 w 5130616"/>
              <a:gd name="connsiteY60" fmla="*/ 1599369 h 1732372"/>
              <a:gd name="connsiteX61" fmla="*/ 3368317 w 5130616"/>
              <a:gd name="connsiteY61" fmla="*/ 1602694 h 1732372"/>
              <a:gd name="connsiteX62" fmla="*/ 3338392 w 5130616"/>
              <a:gd name="connsiteY62" fmla="*/ 1692471 h 1732372"/>
              <a:gd name="connsiteX63" fmla="*/ 3345042 w 5130616"/>
              <a:gd name="connsiteY63" fmla="*/ 1725722 h 1732372"/>
              <a:gd name="connsiteX64" fmla="*/ 3374968 w 5130616"/>
              <a:gd name="connsiteY64" fmla="*/ 1725722 h 1732372"/>
              <a:gd name="connsiteX65" fmla="*/ 3441469 w 5130616"/>
              <a:gd name="connsiteY65" fmla="*/ 1682496 h 1732372"/>
              <a:gd name="connsiteX66" fmla="*/ 3464745 w 5130616"/>
              <a:gd name="connsiteY66" fmla="*/ 1732372 h 1732372"/>
              <a:gd name="connsiteX67" fmla="*/ 3507971 w 5130616"/>
              <a:gd name="connsiteY67" fmla="*/ 1732372 h 1732372"/>
              <a:gd name="connsiteX68" fmla="*/ 3531247 w 5130616"/>
              <a:gd name="connsiteY68" fmla="*/ 1702447 h 1732372"/>
              <a:gd name="connsiteX69" fmla="*/ 3501321 w 5130616"/>
              <a:gd name="connsiteY69" fmla="*/ 1612669 h 1732372"/>
              <a:gd name="connsiteX70" fmla="*/ 3577798 w 5130616"/>
              <a:gd name="connsiteY70" fmla="*/ 1572768 h 1732372"/>
              <a:gd name="connsiteX71" fmla="*/ 3584448 w 5130616"/>
              <a:gd name="connsiteY71" fmla="*/ 1429789 h 1732372"/>
              <a:gd name="connsiteX72" fmla="*/ 3607724 w 5130616"/>
              <a:gd name="connsiteY72" fmla="*/ 1343337 h 1732372"/>
              <a:gd name="connsiteX73" fmla="*/ 3504646 w 5130616"/>
              <a:gd name="connsiteY73" fmla="*/ 1226959 h 1732372"/>
              <a:gd name="connsiteX74" fmla="*/ 3511296 w 5130616"/>
              <a:gd name="connsiteY74" fmla="*/ 1140506 h 1732372"/>
              <a:gd name="connsiteX75" fmla="*/ 3517947 w 5130616"/>
              <a:gd name="connsiteY75" fmla="*/ 1074004 h 1732372"/>
              <a:gd name="connsiteX76" fmla="*/ 3607724 w 5130616"/>
              <a:gd name="connsiteY76" fmla="*/ 1000852 h 1732372"/>
              <a:gd name="connsiteX77" fmla="*/ 3664251 w 5130616"/>
              <a:gd name="connsiteY77" fmla="*/ 881149 h 1732372"/>
              <a:gd name="connsiteX78" fmla="*/ 3707477 w 5130616"/>
              <a:gd name="connsiteY78" fmla="*/ 748146 h 1732372"/>
              <a:gd name="connsiteX79" fmla="*/ 3767328 w 5130616"/>
              <a:gd name="connsiteY79" fmla="*/ 648393 h 1732372"/>
              <a:gd name="connsiteX80" fmla="*/ 3764003 w 5130616"/>
              <a:gd name="connsiteY80" fmla="*/ 555290 h 1732372"/>
              <a:gd name="connsiteX81" fmla="*/ 3797254 w 5130616"/>
              <a:gd name="connsiteY81" fmla="*/ 512064 h 1732372"/>
              <a:gd name="connsiteX82" fmla="*/ 3857106 w 5130616"/>
              <a:gd name="connsiteY82" fmla="*/ 465513 h 1732372"/>
              <a:gd name="connsiteX83" fmla="*/ 3887032 w 5130616"/>
              <a:gd name="connsiteY83" fmla="*/ 379060 h 1732372"/>
              <a:gd name="connsiteX84" fmla="*/ 3973484 w 5130616"/>
              <a:gd name="connsiteY84" fmla="*/ 405661 h 1732372"/>
              <a:gd name="connsiteX85" fmla="*/ 4123113 w 5130616"/>
              <a:gd name="connsiteY85" fmla="*/ 438912 h 1732372"/>
              <a:gd name="connsiteX86" fmla="*/ 4226191 w 5130616"/>
              <a:gd name="connsiteY86" fmla="*/ 458863 h 1732372"/>
              <a:gd name="connsiteX87" fmla="*/ 4375820 w 5130616"/>
              <a:gd name="connsiteY87" fmla="*/ 458863 h 1732372"/>
              <a:gd name="connsiteX88" fmla="*/ 4488873 w 5130616"/>
              <a:gd name="connsiteY88" fmla="*/ 442237 h 1732372"/>
              <a:gd name="connsiteX89" fmla="*/ 4548725 w 5130616"/>
              <a:gd name="connsiteY89" fmla="*/ 359110 h 1732372"/>
              <a:gd name="connsiteX90" fmla="*/ 4565350 w 5130616"/>
              <a:gd name="connsiteY90" fmla="*/ 339159 h 1732372"/>
              <a:gd name="connsiteX91" fmla="*/ 4538749 w 5130616"/>
              <a:gd name="connsiteY91" fmla="*/ 282633 h 1732372"/>
              <a:gd name="connsiteX92" fmla="*/ 4568675 w 5130616"/>
              <a:gd name="connsiteY92" fmla="*/ 259357 h 1732372"/>
              <a:gd name="connsiteX93" fmla="*/ 4611901 w 5130616"/>
              <a:gd name="connsiteY93" fmla="*/ 305908 h 1732372"/>
              <a:gd name="connsiteX94" fmla="*/ 4628527 w 5130616"/>
              <a:gd name="connsiteY94" fmla="*/ 319209 h 1732372"/>
              <a:gd name="connsiteX95" fmla="*/ 4678403 w 5130616"/>
              <a:gd name="connsiteY95" fmla="*/ 279308 h 1732372"/>
              <a:gd name="connsiteX96" fmla="*/ 4721629 w 5130616"/>
              <a:gd name="connsiteY96" fmla="*/ 295933 h 1732372"/>
              <a:gd name="connsiteX97" fmla="*/ 4801432 w 5130616"/>
              <a:gd name="connsiteY97" fmla="*/ 229431 h 1732372"/>
              <a:gd name="connsiteX98" fmla="*/ 4838008 w 5130616"/>
              <a:gd name="connsiteY98" fmla="*/ 176230 h 1732372"/>
              <a:gd name="connsiteX99" fmla="*/ 4881234 w 5130616"/>
              <a:gd name="connsiteY99" fmla="*/ 69827 h 1732372"/>
              <a:gd name="connsiteX100" fmla="*/ 4947736 w 5130616"/>
              <a:gd name="connsiteY100" fmla="*/ 16626 h 1732372"/>
              <a:gd name="connsiteX101" fmla="*/ 5040838 w 5130616"/>
              <a:gd name="connsiteY101" fmla="*/ 0 h 1732372"/>
              <a:gd name="connsiteX102" fmla="*/ 5064114 w 5130616"/>
              <a:gd name="connsiteY102" fmla="*/ 0 h 1732372"/>
              <a:gd name="connsiteX103" fmla="*/ 5104015 w 5130616"/>
              <a:gd name="connsiteY103" fmla="*/ 9975 h 1732372"/>
              <a:gd name="connsiteX104" fmla="*/ 5130616 w 5130616"/>
              <a:gd name="connsiteY104" fmla="*/ 9975 h 173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130616" h="1732372">
                <a:moveTo>
                  <a:pt x="0" y="1266860"/>
                </a:moveTo>
                <a:lnTo>
                  <a:pt x="116379" y="1260210"/>
                </a:lnTo>
                <a:lnTo>
                  <a:pt x="199506" y="1276835"/>
                </a:lnTo>
                <a:lnTo>
                  <a:pt x="196181" y="1236934"/>
                </a:lnTo>
                <a:lnTo>
                  <a:pt x="229432" y="1243584"/>
                </a:lnTo>
                <a:lnTo>
                  <a:pt x="239407" y="1190383"/>
                </a:lnTo>
                <a:lnTo>
                  <a:pt x="292608" y="1197033"/>
                </a:lnTo>
                <a:lnTo>
                  <a:pt x="372411" y="1256884"/>
                </a:lnTo>
                <a:lnTo>
                  <a:pt x="482139" y="1210333"/>
                </a:lnTo>
                <a:lnTo>
                  <a:pt x="568591" y="1216983"/>
                </a:lnTo>
                <a:lnTo>
                  <a:pt x="608492" y="1240259"/>
                </a:lnTo>
                <a:lnTo>
                  <a:pt x="681644" y="1190383"/>
                </a:lnTo>
                <a:lnTo>
                  <a:pt x="744821" y="1213658"/>
                </a:lnTo>
                <a:lnTo>
                  <a:pt x="884475" y="1207008"/>
                </a:lnTo>
                <a:lnTo>
                  <a:pt x="934351" y="1130531"/>
                </a:lnTo>
                <a:lnTo>
                  <a:pt x="960952" y="1140506"/>
                </a:lnTo>
                <a:lnTo>
                  <a:pt x="1024128" y="1123881"/>
                </a:lnTo>
                <a:lnTo>
                  <a:pt x="1070680" y="1123881"/>
                </a:lnTo>
                <a:lnTo>
                  <a:pt x="1220309" y="1090630"/>
                </a:lnTo>
                <a:lnTo>
                  <a:pt x="1250235" y="1050729"/>
                </a:lnTo>
                <a:lnTo>
                  <a:pt x="1476341" y="987552"/>
                </a:lnTo>
                <a:lnTo>
                  <a:pt x="1502941" y="970927"/>
                </a:lnTo>
                <a:lnTo>
                  <a:pt x="1572768" y="1000852"/>
                </a:lnTo>
                <a:lnTo>
                  <a:pt x="1665871" y="964276"/>
                </a:lnTo>
                <a:lnTo>
                  <a:pt x="1705772" y="937676"/>
                </a:lnTo>
                <a:lnTo>
                  <a:pt x="1748998" y="881149"/>
                </a:lnTo>
                <a:lnTo>
                  <a:pt x="1805525" y="917725"/>
                </a:lnTo>
                <a:lnTo>
                  <a:pt x="1835451" y="907750"/>
                </a:lnTo>
                <a:lnTo>
                  <a:pt x="1865376" y="934351"/>
                </a:lnTo>
                <a:lnTo>
                  <a:pt x="1948504" y="960951"/>
                </a:lnTo>
                <a:lnTo>
                  <a:pt x="2028306" y="1004178"/>
                </a:lnTo>
                <a:lnTo>
                  <a:pt x="2104783" y="1060704"/>
                </a:lnTo>
                <a:lnTo>
                  <a:pt x="2187910" y="1074004"/>
                </a:lnTo>
                <a:lnTo>
                  <a:pt x="2254412" y="1037428"/>
                </a:lnTo>
                <a:lnTo>
                  <a:pt x="2271037" y="1010828"/>
                </a:lnTo>
                <a:lnTo>
                  <a:pt x="2314264" y="1027453"/>
                </a:lnTo>
                <a:lnTo>
                  <a:pt x="2324239" y="1090630"/>
                </a:lnTo>
                <a:lnTo>
                  <a:pt x="2354165" y="1130531"/>
                </a:lnTo>
                <a:lnTo>
                  <a:pt x="2364140" y="1170432"/>
                </a:lnTo>
                <a:lnTo>
                  <a:pt x="2390741" y="1183732"/>
                </a:lnTo>
                <a:lnTo>
                  <a:pt x="2473868" y="1207008"/>
                </a:lnTo>
                <a:lnTo>
                  <a:pt x="2520419" y="1226959"/>
                </a:lnTo>
                <a:lnTo>
                  <a:pt x="2603547" y="1270185"/>
                </a:lnTo>
                <a:lnTo>
                  <a:pt x="2699974" y="1306761"/>
                </a:lnTo>
                <a:lnTo>
                  <a:pt x="2749851" y="1359962"/>
                </a:lnTo>
                <a:lnTo>
                  <a:pt x="2769801" y="1359962"/>
                </a:lnTo>
                <a:lnTo>
                  <a:pt x="2803052" y="1373263"/>
                </a:lnTo>
                <a:lnTo>
                  <a:pt x="2803052" y="1413164"/>
                </a:lnTo>
                <a:lnTo>
                  <a:pt x="2819677" y="1423139"/>
                </a:lnTo>
                <a:lnTo>
                  <a:pt x="2889504" y="1416489"/>
                </a:lnTo>
                <a:lnTo>
                  <a:pt x="2916105" y="1469690"/>
                </a:lnTo>
                <a:lnTo>
                  <a:pt x="2965981" y="1469690"/>
                </a:lnTo>
                <a:lnTo>
                  <a:pt x="3025833" y="1449740"/>
                </a:lnTo>
                <a:lnTo>
                  <a:pt x="3055759" y="1476340"/>
                </a:lnTo>
                <a:lnTo>
                  <a:pt x="3089010" y="1512916"/>
                </a:lnTo>
                <a:lnTo>
                  <a:pt x="3112285" y="1532867"/>
                </a:lnTo>
                <a:lnTo>
                  <a:pt x="3188763" y="1556143"/>
                </a:lnTo>
                <a:lnTo>
                  <a:pt x="3208713" y="1596044"/>
                </a:lnTo>
                <a:lnTo>
                  <a:pt x="3222013" y="1615994"/>
                </a:lnTo>
                <a:lnTo>
                  <a:pt x="3281865" y="1586068"/>
                </a:lnTo>
                <a:lnTo>
                  <a:pt x="3364992" y="1599369"/>
                </a:lnTo>
                <a:lnTo>
                  <a:pt x="3368317" y="1602694"/>
                </a:lnTo>
                <a:lnTo>
                  <a:pt x="3338392" y="1692471"/>
                </a:lnTo>
                <a:lnTo>
                  <a:pt x="3345042" y="1725722"/>
                </a:lnTo>
                <a:lnTo>
                  <a:pt x="3374968" y="1725722"/>
                </a:lnTo>
                <a:lnTo>
                  <a:pt x="3441469" y="1682496"/>
                </a:lnTo>
                <a:lnTo>
                  <a:pt x="3464745" y="1732372"/>
                </a:lnTo>
                <a:lnTo>
                  <a:pt x="3507971" y="1732372"/>
                </a:lnTo>
                <a:lnTo>
                  <a:pt x="3531247" y="1702447"/>
                </a:lnTo>
                <a:lnTo>
                  <a:pt x="3501321" y="1612669"/>
                </a:lnTo>
                <a:lnTo>
                  <a:pt x="3577798" y="1572768"/>
                </a:lnTo>
                <a:lnTo>
                  <a:pt x="3584448" y="1429789"/>
                </a:lnTo>
                <a:lnTo>
                  <a:pt x="3607724" y="1343337"/>
                </a:lnTo>
                <a:lnTo>
                  <a:pt x="3504646" y="1226959"/>
                </a:lnTo>
                <a:lnTo>
                  <a:pt x="3511296" y="1140506"/>
                </a:lnTo>
                <a:lnTo>
                  <a:pt x="3517947" y="1074004"/>
                </a:lnTo>
                <a:lnTo>
                  <a:pt x="3607724" y="1000852"/>
                </a:lnTo>
                <a:lnTo>
                  <a:pt x="3664251" y="881149"/>
                </a:lnTo>
                <a:lnTo>
                  <a:pt x="3707477" y="748146"/>
                </a:lnTo>
                <a:lnTo>
                  <a:pt x="3767328" y="648393"/>
                </a:lnTo>
                <a:lnTo>
                  <a:pt x="3764003" y="555290"/>
                </a:lnTo>
                <a:lnTo>
                  <a:pt x="3797254" y="512064"/>
                </a:lnTo>
                <a:lnTo>
                  <a:pt x="3857106" y="465513"/>
                </a:lnTo>
                <a:lnTo>
                  <a:pt x="3887032" y="379060"/>
                </a:lnTo>
                <a:lnTo>
                  <a:pt x="3973484" y="405661"/>
                </a:lnTo>
                <a:lnTo>
                  <a:pt x="4123113" y="438912"/>
                </a:lnTo>
                <a:lnTo>
                  <a:pt x="4226191" y="458863"/>
                </a:lnTo>
                <a:lnTo>
                  <a:pt x="4375820" y="458863"/>
                </a:lnTo>
                <a:lnTo>
                  <a:pt x="4488873" y="442237"/>
                </a:lnTo>
                <a:lnTo>
                  <a:pt x="4548725" y="359110"/>
                </a:lnTo>
                <a:lnTo>
                  <a:pt x="4565350" y="339159"/>
                </a:lnTo>
                <a:lnTo>
                  <a:pt x="4538749" y="282633"/>
                </a:lnTo>
                <a:lnTo>
                  <a:pt x="4568675" y="259357"/>
                </a:lnTo>
                <a:lnTo>
                  <a:pt x="4611901" y="305908"/>
                </a:lnTo>
                <a:lnTo>
                  <a:pt x="4628527" y="319209"/>
                </a:lnTo>
                <a:lnTo>
                  <a:pt x="4678403" y="279308"/>
                </a:lnTo>
                <a:lnTo>
                  <a:pt x="4721629" y="295933"/>
                </a:lnTo>
                <a:lnTo>
                  <a:pt x="4801432" y="229431"/>
                </a:lnTo>
                <a:lnTo>
                  <a:pt x="4838008" y="176230"/>
                </a:lnTo>
                <a:lnTo>
                  <a:pt x="4881234" y="69827"/>
                </a:lnTo>
                <a:lnTo>
                  <a:pt x="4947736" y="16626"/>
                </a:lnTo>
                <a:lnTo>
                  <a:pt x="5040838" y="0"/>
                </a:lnTo>
                <a:lnTo>
                  <a:pt x="5064114" y="0"/>
                </a:lnTo>
                <a:lnTo>
                  <a:pt x="5104015" y="9975"/>
                </a:lnTo>
                <a:lnTo>
                  <a:pt x="5130616" y="9975"/>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6" name="Freeform 5"/>
          <p:cNvSpPr/>
          <p:nvPr/>
        </p:nvSpPr>
        <p:spPr>
          <a:xfrm>
            <a:off x="5220393" y="2826327"/>
            <a:ext cx="2673373" cy="2364140"/>
          </a:xfrm>
          <a:custGeom>
            <a:avLst/>
            <a:gdLst>
              <a:gd name="connsiteX0" fmla="*/ 0 w 2673373"/>
              <a:gd name="connsiteY0" fmla="*/ 515389 h 2364140"/>
              <a:gd name="connsiteX1" fmla="*/ 56526 w 2673373"/>
              <a:gd name="connsiteY1" fmla="*/ 478813 h 2364140"/>
              <a:gd name="connsiteX2" fmla="*/ 86452 w 2673373"/>
              <a:gd name="connsiteY2" fmla="*/ 458863 h 2364140"/>
              <a:gd name="connsiteX3" fmla="*/ 169579 w 2673373"/>
              <a:gd name="connsiteY3" fmla="*/ 515389 h 2364140"/>
              <a:gd name="connsiteX4" fmla="*/ 206155 w 2673373"/>
              <a:gd name="connsiteY4" fmla="*/ 568591 h 2364140"/>
              <a:gd name="connsiteX5" fmla="*/ 329184 w 2673373"/>
              <a:gd name="connsiteY5" fmla="*/ 588541 h 2364140"/>
              <a:gd name="connsiteX6" fmla="*/ 415636 w 2673373"/>
              <a:gd name="connsiteY6" fmla="*/ 588541 h 2364140"/>
              <a:gd name="connsiteX7" fmla="*/ 455537 w 2673373"/>
              <a:gd name="connsiteY7" fmla="*/ 551965 h 2364140"/>
              <a:gd name="connsiteX8" fmla="*/ 545315 w 2673373"/>
              <a:gd name="connsiteY8" fmla="*/ 545315 h 2364140"/>
              <a:gd name="connsiteX9" fmla="*/ 611816 w 2673373"/>
              <a:gd name="connsiteY9" fmla="*/ 468838 h 2364140"/>
              <a:gd name="connsiteX10" fmla="*/ 641742 w 2673373"/>
              <a:gd name="connsiteY10" fmla="*/ 438912 h 2364140"/>
              <a:gd name="connsiteX11" fmla="*/ 684968 w 2673373"/>
              <a:gd name="connsiteY11" fmla="*/ 392361 h 2364140"/>
              <a:gd name="connsiteX12" fmla="*/ 781396 w 2673373"/>
              <a:gd name="connsiteY12" fmla="*/ 455538 h 2364140"/>
              <a:gd name="connsiteX13" fmla="*/ 781396 w 2673373"/>
              <a:gd name="connsiteY13" fmla="*/ 505414 h 2364140"/>
              <a:gd name="connsiteX14" fmla="*/ 704919 w 2673373"/>
              <a:gd name="connsiteY14" fmla="*/ 541990 h 2364140"/>
              <a:gd name="connsiteX15" fmla="*/ 628442 w 2673373"/>
              <a:gd name="connsiteY15" fmla="*/ 595192 h 2364140"/>
              <a:gd name="connsiteX16" fmla="*/ 598516 w 2673373"/>
              <a:gd name="connsiteY16" fmla="*/ 688294 h 2364140"/>
              <a:gd name="connsiteX17" fmla="*/ 518714 w 2673373"/>
              <a:gd name="connsiteY17" fmla="*/ 751471 h 2364140"/>
              <a:gd name="connsiteX18" fmla="*/ 472163 w 2673373"/>
              <a:gd name="connsiteY18" fmla="*/ 778072 h 2364140"/>
              <a:gd name="connsiteX19" fmla="*/ 442237 w 2673373"/>
              <a:gd name="connsiteY19" fmla="*/ 778072 h 2364140"/>
              <a:gd name="connsiteX20" fmla="*/ 402336 w 2673373"/>
              <a:gd name="connsiteY20" fmla="*/ 718220 h 2364140"/>
              <a:gd name="connsiteX21" fmla="*/ 229431 w 2673373"/>
              <a:gd name="connsiteY21" fmla="*/ 824623 h 2364140"/>
              <a:gd name="connsiteX22" fmla="*/ 202830 w 2673373"/>
              <a:gd name="connsiteY22" fmla="*/ 831273 h 2364140"/>
              <a:gd name="connsiteX23" fmla="*/ 169579 w 2673373"/>
              <a:gd name="connsiteY23" fmla="*/ 924376 h 2364140"/>
              <a:gd name="connsiteX24" fmla="*/ 119703 w 2673373"/>
              <a:gd name="connsiteY24" fmla="*/ 954301 h 2364140"/>
              <a:gd name="connsiteX25" fmla="*/ 109728 w 2673373"/>
              <a:gd name="connsiteY25" fmla="*/ 980902 h 2364140"/>
              <a:gd name="connsiteX26" fmla="*/ 199505 w 2673373"/>
              <a:gd name="connsiteY26" fmla="*/ 1060704 h 2364140"/>
              <a:gd name="connsiteX27" fmla="*/ 249382 w 2673373"/>
              <a:gd name="connsiteY27" fmla="*/ 1107256 h 2364140"/>
              <a:gd name="connsiteX28" fmla="*/ 289283 w 2673373"/>
              <a:gd name="connsiteY28" fmla="*/ 1130531 h 2364140"/>
              <a:gd name="connsiteX29" fmla="*/ 399011 w 2673373"/>
              <a:gd name="connsiteY29" fmla="*/ 1127206 h 2364140"/>
              <a:gd name="connsiteX30" fmla="*/ 498763 w 2673373"/>
              <a:gd name="connsiteY30" fmla="*/ 1113906 h 2364140"/>
              <a:gd name="connsiteX31" fmla="*/ 555290 w 2673373"/>
              <a:gd name="connsiteY31" fmla="*/ 1090630 h 2364140"/>
              <a:gd name="connsiteX32" fmla="*/ 575240 w 2673373"/>
              <a:gd name="connsiteY32" fmla="*/ 1047404 h 2364140"/>
              <a:gd name="connsiteX33" fmla="*/ 701594 w 2673373"/>
              <a:gd name="connsiteY33" fmla="*/ 997528 h 2364140"/>
              <a:gd name="connsiteX34" fmla="*/ 738170 w 2673373"/>
              <a:gd name="connsiteY34" fmla="*/ 987552 h 2364140"/>
              <a:gd name="connsiteX35" fmla="*/ 884474 w 2673373"/>
              <a:gd name="connsiteY35" fmla="*/ 1054054 h 2364140"/>
              <a:gd name="connsiteX36" fmla="*/ 997527 w 2673373"/>
              <a:gd name="connsiteY36" fmla="*/ 1100605 h 2364140"/>
              <a:gd name="connsiteX37" fmla="*/ 1090630 w 2673373"/>
              <a:gd name="connsiteY37" fmla="*/ 1080655 h 2364140"/>
              <a:gd name="connsiteX38" fmla="*/ 1167107 w 2673373"/>
              <a:gd name="connsiteY38" fmla="*/ 1010828 h 2364140"/>
              <a:gd name="connsiteX39" fmla="*/ 1286810 w 2673373"/>
              <a:gd name="connsiteY39" fmla="*/ 977577 h 2364140"/>
              <a:gd name="connsiteX40" fmla="*/ 1373262 w 2673373"/>
              <a:gd name="connsiteY40" fmla="*/ 937676 h 2364140"/>
              <a:gd name="connsiteX41" fmla="*/ 1522891 w 2673373"/>
              <a:gd name="connsiteY41" fmla="*/ 1007503 h 2364140"/>
              <a:gd name="connsiteX42" fmla="*/ 1486315 w 2673373"/>
              <a:gd name="connsiteY42" fmla="*/ 1054054 h 2364140"/>
              <a:gd name="connsiteX43" fmla="*/ 1409838 w 2673373"/>
              <a:gd name="connsiteY43" fmla="*/ 1147157 h 2364140"/>
              <a:gd name="connsiteX44" fmla="*/ 1389888 w 2673373"/>
              <a:gd name="connsiteY44" fmla="*/ 1200358 h 2364140"/>
              <a:gd name="connsiteX45" fmla="*/ 1326711 w 2673373"/>
              <a:gd name="connsiteY45" fmla="*/ 1233609 h 2364140"/>
              <a:gd name="connsiteX46" fmla="*/ 1283485 w 2673373"/>
              <a:gd name="connsiteY46" fmla="*/ 1273510 h 2364140"/>
              <a:gd name="connsiteX47" fmla="*/ 1280160 w 2673373"/>
              <a:gd name="connsiteY47" fmla="*/ 1336687 h 2364140"/>
              <a:gd name="connsiteX48" fmla="*/ 1343336 w 2673373"/>
              <a:gd name="connsiteY48" fmla="*/ 1389888 h 2364140"/>
              <a:gd name="connsiteX49" fmla="*/ 1359962 w 2673373"/>
              <a:gd name="connsiteY49" fmla="*/ 1423139 h 2364140"/>
              <a:gd name="connsiteX50" fmla="*/ 1356637 w 2673373"/>
              <a:gd name="connsiteY50" fmla="*/ 1436440 h 2364140"/>
              <a:gd name="connsiteX51" fmla="*/ 1343336 w 2673373"/>
              <a:gd name="connsiteY51" fmla="*/ 1456390 h 2364140"/>
              <a:gd name="connsiteX52" fmla="*/ 1313411 w 2673373"/>
              <a:gd name="connsiteY52" fmla="*/ 1482991 h 2364140"/>
              <a:gd name="connsiteX53" fmla="*/ 1326711 w 2673373"/>
              <a:gd name="connsiteY53" fmla="*/ 1516242 h 2364140"/>
              <a:gd name="connsiteX54" fmla="*/ 1326711 w 2673373"/>
              <a:gd name="connsiteY54" fmla="*/ 1516242 h 2364140"/>
              <a:gd name="connsiteX55" fmla="*/ 1303435 w 2673373"/>
              <a:gd name="connsiteY55" fmla="*/ 1572768 h 2364140"/>
              <a:gd name="connsiteX56" fmla="*/ 1273510 w 2673373"/>
              <a:gd name="connsiteY56" fmla="*/ 1615994 h 2364140"/>
              <a:gd name="connsiteX57" fmla="*/ 1213658 w 2673373"/>
              <a:gd name="connsiteY57" fmla="*/ 1645920 h 2364140"/>
              <a:gd name="connsiteX58" fmla="*/ 1220308 w 2673373"/>
              <a:gd name="connsiteY58" fmla="*/ 1679171 h 2364140"/>
              <a:gd name="connsiteX59" fmla="*/ 1230283 w 2673373"/>
              <a:gd name="connsiteY59" fmla="*/ 1702447 h 2364140"/>
              <a:gd name="connsiteX60" fmla="*/ 1100605 w 2673373"/>
              <a:gd name="connsiteY60" fmla="*/ 1768949 h 2364140"/>
              <a:gd name="connsiteX61" fmla="*/ 1097280 w 2673373"/>
              <a:gd name="connsiteY61" fmla="*/ 1802200 h 2364140"/>
              <a:gd name="connsiteX62" fmla="*/ 1077329 w 2673373"/>
              <a:gd name="connsiteY62" fmla="*/ 1845426 h 2364140"/>
              <a:gd name="connsiteX63" fmla="*/ 1077329 w 2673373"/>
              <a:gd name="connsiteY63" fmla="*/ 1845426 h 2364140"/>
              <a:gd name="connsiteX64" fmla="*/ 1080654 w 2673373"/>
              <a:gd name="connsiteY64" fmla="*/ 1882002 h 2364140"/>
              <a:gd name="connsiteX65" fmla="*/ 1157131 w 2673373"/>
              <a:gd name="connsiteY65" fmla="*/ 1945178 h 2364140"/>
              <a:gd name="connsiteX66" fmla="*/ 1246909 w 2673373"/>
              <a:gd name="connsiteY66" fmla="*/ 1971779 h 2364140"/>
              <a:gd name="connsiteX67" fmla="*/ 1283485 w 2673373"/>
              <a:gd name="connsiteY67" fmla="*/ 2015005 h 2364140"/>
              <a:gd name="connsiteX68" fmla="*/ 1300110 w 2673373"/>
              <a:gd name="connsiteY68" fmla="*/ 2071532 h 2364140"/>
              <a:gd name="connsiteX69" fmla="*/ 1316736 w 2673373"/>
              <a:gd name="connsiteY69" fmla="*/ 2088157 h 2364140"/>
              <a:gd name="connsiteX70" fmla="*/ 1399863 w 2673373"/>
              <a:gd name="connsiteY70" fmla="*/ 2008355 h 2364140"/>
              <a:gd name="connsiteX71" fmla="*/ 1433114 w 2673373"/>
              <a:gd name="connsiteY71" fmla="*/ 1991730 h 2364140"/>
              <a:gd name="connsiteX72" fmla="*/ 1509591 w 2673373"/>
              <a:gd name="connsiteY72" fmla="*/ 1995055 h 2364140"/>
              <a:gd name="connsiteX73" fmla="*/ 1579418 w 2673373"/>
              <a:gd name="connsiteY73" fmla="*/ 2015005 h 2364140"/>
              <a:gd name="connsiteX74" fmla="*/ 1635944 w 2673373"/>
              <a:gd name="connsiteY74" fmla="*/ 2044931 h 2364140"/>
              <a:gd name="connsiteX75" fmla="*/ 1645920 w 2673373"/>
              <a:gd name="connsiteY75" fmla="*/ 2074857 h 2364140"/>
              <a:gd name="connsiteX76" fmla="*/ 1772273 w 2673373"/>
              <a:gd name="connsiteY76" fmla="*/ 2164634 h 2364140"/>
              <a:gd name="connsiteX77" fmla="*/ 1868701 w 2673373"/>
              <a:gd name="connsiteY77" fmla="*/ 2251087 h 2364140"/>
              <a:gd name="connsiteX78" fmla="*/ 1928552 w 2673373"/>
              <a:gd name="connsiteY78" fmla="*/ 2310938 h 2364140"/>
              <a:gd name="connsiteX79" fmla="*/ 1918577 w 2673373"/>
              <a:gd name="connsiteY79" fmla="*/ 2364140 h 2364140"/>
              <a:gd name="connsiteX80" fmla="*/ 1965128 w 2673373"/>
              <a:gd name="connsiteY80" fmla="*/ 2344189 h 2364140"/>
              <a:gd name="connsiteX81" fmla="*/ 1988404 w 2673373"/>
              <a:gd name="connsiteY81" fmla="*/ 2287663 h 2364140"/>
              <a:gd name="connsiteX82" fmla="*/ 2005030 w 2673373"/>
              <a:gd name="connsiteY82" fmla="*/ 2231136 h 2364140"/>
              <a:gd name="connsiteX83" fmla="*/ 2058231 w 2673373"/>
              <a:gd name="connsiteY83" fmla="*/ 2167960 h 2364140"/>
              <a:gd name="connsiteX84" fmla="*/ 2061556 w 2673373"/>
              <a:gd name="connsiteY84" fmla="*/ 2088157 h 2364140"/>
              <a:gd name="connsiteX85" fmla="*/ 2124733 w 2673373"/>
              <a:gd name="connsiteY85" fmla="*/ 2008355 h 2364140"/>
              <a:gd name="connsiteX86" fmla="*/ 2177934 w 2673373"/>
              <a:gd name="connsiteY86" fmla="*/ 2028306 h 2364140"/>
              <a:gd name="connsiteX87" fmla="*/ 2251086 w 2673373"/>
              <a:gd name="connsiteY87" fmla="*/ 1931878 h 2364140"/>
              <a:gd name="connsiteX88" fmla="*/ 2404040 w 2673373"/>
              <a:gd name="connsiteY88" fmla="*/ 1958479 h 2364140"/>
              <a:gd name="connsiteX89" fmla="*/ 2423991 w 2673373"/>
              <a:gd name="connsiteY89" fmla="*/ 1915253 h 2364140"/>
              <a:gd name="connsiteX90" fmla="*/ 2340864 w 2673373"/>
              <a:gd name="connsiteY90" fmla="*/ 1635945 h 2364140"/>
              <a:gd name="connsiteX91" fmla="*/ 2337539 w 2673373"/>
              <a:gd name="connsiteY91" fmla="*/ 1596044 h 2364140"/>
              <a:gd name="connsiteX92" fmla="*/ 2360814 w 2673373"/>
              <a:gd name="connsiteY92" fmla="*/ 1559468 h 2364140"/>
              <a:gd name="connsiteX93" fmla="*/ 2414016 w 2673373"/>
              <a:gd name="connsiteY93" fmla="*/ 1546168 h 2364140"/>
              <a:gd name="connsiteX94" fmla="*/ 2477192 w 2673373"/>
              <a:gd name="connsiteY94" fmla="*/ 1559468 h 2364140"/>
              <a:gd name="connsiteX95" fmla="*/ 2556995 w 2673373"/>
              <a:gd name="connsiteY95" fmla="*/ 1562793 h 2364140"/>
              <a:gd name="connsiteX96" fmla="*/ 2633472 w 2673373"/>
              <a:gd name="connsiteY96" fmla="*/ 1512917 h 2364140"/>
              <a:gd name="connsiteX97" fmla="*/ 2673373 w 2673373"/>
              <a:gd name="connsiteY97" fmla="*/ 1379913 h 2364140"/>
              <a:gd name="connsiteX98" fmla="*/ 2517094 w 2673373"/>
              <a:gd name="connsiteY98" fmla="*/ 924376 h 2364140"/>
              <a:gd name="connsiteX99" fmla="*/ 2447267 w 2673373"/>
              <a:gd name="connsiteY99" fmla="*/ 887800 h 2364140"/>
              <a:gd name="connsiteX100" fmla="*/ 2420666 w 2673373"/>
              <a:gd name="connsiteY100" fmla="*/ 704920 h 2364140"/>
              <a:gd name="connsiteX101" fmla="*/ 2387415 w 2673373"/>
              <a:gd name="connsiteY101" fmla="*/ 581891 h 2364140"/>
              <a:gd name="connsiteX102" fmla="*/ 2367464 w 2673373"/>
              <a:gd name="connsiteY102" fmla="*/ 432262 h 2364140"/>
              <a:gd name="connsiteX103" fmla="*/ 2324238 w 2673373"/>
              <a:gd name="connsiteY103" fmla="*/ 202831 h 2364140"/>
              <a:gd name="connsiteX104" fmla="*/ 2234461 w 2673373"/>
              <a:gd name="connsiteY104" fmla="*/ 19951 h 2364140"/>
              <a:gd name="connsiteX105" fmla="*/ 2204535 w 2673373"/>
              <a:gd name="connsiteY105" fmla="*/ 9976 h 2364140"/>
              <a:gd name="connsiteX106" fmla="*/ 2154659 w 2673373"/>
              <a:gd name="connsiteY106" fmla="*/ 0 h 236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673373" h="2364140">
                <a:moveTo>
                  <a:pt x="0" y="515389"/>
                </a:moveTo>
                <a:lnTo>
                  <a:pt x="56526" y="478813"/>
                </a:lnTo>
                <a:lnTo>
                  <a:pt x="86452" y="458863"/>
                </a:lnTo>
                <a:lnTo>
                  <a:pt x="169579" y="515389"/>
                </a:lnTo>
                <a:lnTo>
                  <a:pt x="206155" y="568591"/>
                </a:lnTo>
                <a:lnTo>
                  <a:pt x="329184" y="588541"/>
                </a:lnTo>
                <a:lnTo>
                  <a:pt x="415636" y="588541"/>
                </a:lnTo>
                <a:lnTo>
                  <a:pt x="455537" y="551965"/>
                </a:lnTo>
                <a:lnTo>
                  <a:pt x="545315" y="545315"/>
                </a:lnTo>
                <a:lnTo>
                  <a:pt x="611816" y="468838"/>
                </a:lnTo>
                <a:lnTo>
                  <a:pt x="641742" y="438912"/>
                </a:lnTo>
                <a:lnTo>
                  <a:pt x="684968" y="392361"/>
                </a:lnTo>
                <a:lnTo>
                  <a:pt x="781396" y="455538"/>
                </a:lnTo>
                <a:lnTo>
                  <a:pt x="781396" y="505414"/>
                </a:lnTo>
                <a:lnTo>
                  <a:pt x="704919" y="541990"/>
                </a:lnTo>
                <a:lnTo>
                  <a:pt x="628442" y="595192"/>
                </a:lnTo>
                <a:lnTo>
                  <a:pt x="598516" y="688294"/>
                </a:lnTo>
                <a:lnTo>
                  <a:pt x="518714" y="751471"/>
                </a:lnTo>
                <a:lnTo>
                  <a:pt x="472163" y="778072"/>
                </a:lnTo>
                <a:lnTo>
                  <a:pt x="442237" y="778072"/>
                </a:lnTo>
                <a:lnTo>
                  <a:pt x="402336" y="718220"/>
                </a:lnTo>
                <a:lnTo>
                  <a:pt x="229431" y="824623"/>
                </a:lnTo>
                <a:lnTo>
                  <a:pt x="202830" y="831273"/>
                </a:lnTo>
                <a:lnTo>
                  <a:pt x="169579" y="924376"/>
                </a:lnTo>
                <a:lnTo>
                  <a:pt x="119703" y="954301"/>
                </a:lnTo>
                <a:lnTo>
                  <a:pt x="109728" y="980902"/>
                </a:lnTo>
                <a:lnTo>
                  <a:pt x="199505" y="1060704"/>
                </a:lnTo>
                <a:lnTo>
                  <a:pt x="249382" y="1107256"/>
                </a:lnTo>
                <a:lnTo>
                  <a:pt x="289283" y="1130531"/>
                </a:lnTo>
                <a:lnTo>
                  <a:pt x="399011" y="1127206"/>
                </a:lnTo>
                <a:lnTo>
                  <a:pt x="498763" y="1113906"/>
                </a:lnTo>
                <a:lnTo>
                  <a:pt x="555290" y="1090630"/>
                </a:lnTo>
                <a:lnTo>
                  <a:pt x="575240" y="1047404"/>
                </a:lnTo>
                <a:lnTo>
                  <a:pt x="701594" y="997528"/>
                </a:lnTo>
                <a:lnTo>
                  <a:pt x="738170" y="987552"/>
                </a:lnTo>
                <a:lnTo>
                  <a:pt x="884474" y="1054054"/>
                </a:lnTo>
                <a:lnTo>
                  <a:pt x="997527" y="1100605"/>
                </a:lnTo>
                <a:lnTo>
                  <a:pt x="1090630" y="1080655"/>
                </a:lnTo>
                <a:lnTo>
                  <a:pt x="1167107" y="1010828"/>
                </a:lnTo>
                <a:lnTo>
                  <a:pt x="1286810" y="977577"/>
                </a:lnTo>
                <a:lnTo>
                  <a:pt x="1373262" y="937676"/>
                </a:lnTo>
                <a:lnTo>
                  <a:pt x="1522891" y="1007503"/>
                </a:lnTo>
                <a:lnTo>
                  <a:pt x="1486315" y="1054054"/>
                </a:lnTo>
                <a:lnTo>
                  <a:pt x="1409838" y="1147157"/>
                </a:lnTo>
                <a:lnTo>
                  <a:pt x="1389888" y="1200358"/>
                </a:lnTo>
                <a:lnTo>
                  <a:pt x="1326711" y="1233609"/>
                </a:lnTo>
                <a:lnTo>
                  <a:pt x="1283485" y="1273510"/>
                </a:lnTo>
                <a:lnTo>
                  <a:pt x="1280160" y="1336687"/>
                </a:lnTo>
                <a:lnTo>
                  <a:pt x="1343336" y="1389888"/>
                </a:lnTo>
                <a:cubicBezTo>
                  <a:pt x="1361895" y="1415870"/>
                  <a:pt x="1359962" y="1403629"/>
                  <a:pt x="1359962" y="1423139"/>
                </a:cubicBezTo>
                <a:lnTo>
                  <a:pt x="1356637" y="1436440"/>
                </a:lnTo>
                <a:lnTo>
                  <a:pt x="1343336" y="1456390"/>
                </a:lnTo>
                <a:lnTo>
                  <a:pt x="1313411" y="1482991"/>
                </a:lnTo>
                <a:lnTo>
                  <a:pt x="1326711" y="1516242"/>
                </a:lnTo>
                <a:lnTo>
                  <a:pt x="1326711" y="1516242"/>
                </a:lnTo>
                <a:lnTo>
                  <a:pt x="1303435" y="1572768"/>
                </a:lnTo>
                <a:lnTo>
                  <a:pt x="1273510" y="1615994"/>
                </a:lnTo>
                <a:lnTo>
                  <a:pt x="1213658" y="1645920"/>
                </a:lnTo>
                <a:lnTo>
                  <a:pt x="1220308" y="1679171"/>
                </a:lnTo>
                <a:lnTo>
                  <a:pt x="1230283" y="1702447"/>
                </a:lnTo>
                <a:lnTo>
                  <a:pt x="1100605" y="1768949"/>
                </a:lnTo>
                <a:lnTo>
                  <a:pt x="1097280" y="1802200"/>
                </a:lnTo>
                <a:lnTo>
                  <a:pt x="1077329" y="1845426"/>
                </a:lnTo>
                <a:lnTo>
                  <a:pt x="1077329" y="1845426"/>
                </a:lnTo>
                <a:lnTo>
                  <a:pt x="1080654" y="1882002"/>
                </a:lnTo>
                <a:lnTo>
                  <a:pt x="1157131" y="1945178"/>
                </a:lnTo>
                <a:lnTo>
                  <a:pt x="1246909" y="1971779"/>
                </a:lnTo>
                <a:lnTo>
                  <a:pt x="1283485" y="2015005"/>
                </a:lnTo>
                <a:lnTo>
                  <a:pt x="1300110" y="2071532"/>
                </a:lnTo>
                <a:lnTo>
                  <a:pt x="1316736" y="2088157"/>
                </a:lnTo>
                <a:lnTo>
                  <a:pt x="1399863" y="2008355"/>
                </a:lnTo>
                <a:lnTo>
                  <a:pt x="1433114" y="1991730"/>
                </a:lnTo>
                <a:lnTo>
                  <a:pt x="1509591" y="1995055"/>
                </a:lnTo>
                <a:lnTo>
                  <a:pt x="1579418" y="2015005"/>
                </a:lnTo>
                <a:lnTo>
                  <a:pt x="1635944" y="2044931"/>
                </a:lnTo>
                <a:lnTo>
                  <a:pt x="1645920" y="2074857"/>
                </a:lnTo>
                <a:lnTo>
                  <a:pt x="1772273" y="2164634"/>
                </a:lnTo>
                <a:lnTo>
                  <a:pt x="1868701" y="2251087"/>
                </a:lnTo>
                <a:lnTo>
                  <a:pt x="1928552" y="2310938"/>
                </a:lnTo>
                <a:lnTo>
                  <a:pt x="1918577" y="2364140"/>
                </a:lnTo>
                <a:lnTo>
                  <a:pt x="1965128" y="2344189"/>
                </a:lnTo>
                <a:lnTo>
                  <a:pt x="1988404" y="2287663"/>
                </a:lnTo>
                <a:lnTo>
                  <a:pt x="2005030" y="2231136"/>
                </a:lnTo>
                <a:lnTo>
                  <a:pt x="2058231" y="2167960"/>
                </a:lnTo>
                <a:lnTo>
                  <a:pt x="2061556" y="2088157"/>
                </a:lnTo>
                <a:lnTo>
                  <a:pt x="2124733" y="2008355"/>
                </a:lnTo>
                <a:lnTo>
                  <a:pt x="2177934" y="2028306"/>
                </a:lnTo>
                <a:lnTo>
                  <a:pt x="2251086" y="1931878"/>
                </a:lnTo>
                <a:lnTo>
                  <a:pt x="2404040" y="1958479"/>
                </a:lnTo>
                <a:lnTo>
                  <a:pt x="2423991" y="1915253"/>
                </a:lnTo>
                <a:lnTo>
                  <a:pt x="2340864" y="1635945"/>
                </a:lnTo>
                <a:lnTo>
                  <a:pt x="2337539" y="1596044"/>
                </a:lnTo>
                <a:lnTo>
                  <a:pt x="2360814" y="1559468"/>
                </a:lnTo>
                <a:lnTo>
                  <a:pt x="2414016" y="1546168"/>
                </a:lnTo>
                <a:lnTo>
                  <a:pt x="2477192" y="1559468"/>
                </a:lnTo>
                <a:lnTo>
                  <a:pt x="2556995" y="1562793"/>
                </a:lnTo>
                <a:lnTo>
                  <a:pt x="2633472" y="1512917"/>
                </a:lnTo>
                <a:lnTo>
                  <a:pt x="2673373" y="1379913"/>
                </a:lnTo>
                <a:lnTo>
                  <a:pt x="2517094" y="924376"/>
                </a:lnTo>
                <a:lnTo>
                  <a:pt x="2447267" y="887800"/>
                </a:lnTo>
                <a:lnTo>
                  <a:pt x="2420666" y="704920"/>
                </a:lnTo>
                <a:lnTo>
                  <a:pt x="2387415" y="581891"/>
                </a:lnTo>
                <a:lnTo>
                  <a:pt x="2367464" y="432262"/>
                </a:lnTo>
                <a:lnTo>
                  <a:pt x="2324238" y="202831"/>
                </a:lnTo>
                <a:lnTo>
                  <a:pt x="2234461" y="19951"/>
                </a:lnTo>
                <a:lnTo>
                  <a:pt x="2204535" y="9976"/>
                </a:lnTo>
                <a:lnTo>
                  <a:pt x="2154659"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7" name="Freeform 6"/>
          <p:cNvSpPr/>
          <p:nvPr/>
        </p:nvSpPr>
        <p:spPr>
          <a:xfrm>
            <a:off x="4951060" y="881149"/>
            <a:ext cx="3331741" cy="1742348"/>
          </a:xfrm>
          <a:custGeom>
            <a:avLst/>
            <a:gdLst>
              <a:gd name="connsiteX0" fmla="*/ 2453917 w 3331741"/>
              <a:gd name="connsiteY0" fmla="*/ 1742348 h 1742348"/>
              <a:gd name="connsiteX1" fmla="*/ 2467218 w 3331741"/>
              <a:gd name="connsiteY1" fmla="*/ 1635945 h 1742348"/>
              <a:gd name="connsiteX2" fmla="*/ 2430642 w 3331741"/>
              <a:gd name="connsiteY2" fmla="*/ 1549492 h 1742348"/>
              <a:gd name="connsiteX3" fmla="*/ 2377440 w 3331741"/>
              <a:gd name="connsiteY3" fmla="*/ 1456390 h 1742348"/>
              <a:gd name="connsiteX4" fmla="*/ 2247762 w 3331741"/>
              <a:gd name="connsiteY4" fmla="*/ 1403188 h 1742348"/>
              <a:gd name="connsiteX5" fmla="*/ 2154659 w 3331741"/>
              <a:gd name="connsiteY5" fmla="*/ 1409839 h 1742348"/>
              <a:gd name="connsiteX6" fmla="*/ 2074857 w 3331741"/>
              <a:gd name="connsiteY6" fmla="*/ 1423139 h 1742348"/>
              <a:gd name="connsiteX7" fmla="*/ 2034956 w 3331741"/>
              <a:gd name="connsiteY7" fmla="*/ 1419814 h 1742348"/>
              <a:gd name="connsiteX8" fmla="*/ 1935203 w 3331741"/>
              <a:gd name="connsiteY8" fmla="*/ 1340012 h 1742348"/>
              <a:gd name="connsiteX9" fmla="*/ 1842101 w 3331741"/>
              <a:gd name="connsiteY9" fmla="*/ 1273510 h 1742348"/>
              <a:gd name="connsiteX10" fmla="*/ 1815500 w 3331741"/>
              <a:gd name="connsiteY10" fmla="*/ 1256884 h 1742348"/>
              <a:gd name="connsiteX11" fmla="*/ 1815500 w 3331741"/>
              <a:gd name="connsiteY11" fmla="*/ 1256884 h 1742348"/>
              <a:gd name="connsiteX12" fmla="*/ 1828800 w 3331741"/>
              <a:gd name="connsiteY12" fmla="*/ 1170432 h 1742348"/>
              <a:gd name="connsiteX13" fmla="*/ 1785574 w 3331741"/>
              <a:gd name="connsiteY13" fmla="*/ 1060704 h 1742348"/>
              <a:gd name="connsiteX14" fmla="*/ 1745673 w 3331741"/>
              <a:gd name="connsiteY14" fmla="*/ 954301 h 1742348"/>
              <a:gd name="connsiteX15" fmla="*/ 1735698 w 3331741"/>
              <a:gd name="connsiteY15" fmla="*/ 884474 h 1742348"/>
              <a:gd name="connsiteX16" fmla="*/ 1722397 w 3331741"/>
              <a:gd name="connsiteY16" fmla="*/ 811322 h 1742348"/>
              <a:gd name="connsiteX17" fmla="*/ 1649245 w 3331741"/>
              <a:gd name="connsiteY17" fmla="*/ 734845 h 1742348"/>
              <a:gd name="connsiteX18" fmla="*/ 1599369 w 3331741"/>
              <a:gd name="connsiteY18" fmla="*/ 668343 h 1742348"/>
              <a:gd name="connsiteX19" fmla="*/ 1320061 w 3331741"/>
              <a:gd name="connsiteY19" fmla="*/ 595191 h 1742348"/>
              <a:gd name="connsiteX20" fmla="*/ 1320061 w 3331741"/>
              <a:gd name="connsiteY20" fmla="*/ 595191 h 1742348"/>
              <a:gd name="connsiteX21" fmla="*/ 1306761 w 3331741"/>
              <a:gd name="connsiteY21" fmla="*/ 495439 h 1742348"/>
              <a:gd name="connsiteX22" fmla="*/ 1200358 w 3331741"/>
              <a:gd name="connsiteY22" fmla="*/ 485463 h 1742348"/>
              <a:gd name="connsiteX23" fmla="*/ 1183733 w 3331741"/>
              <a:gd name="connsiteY23" fmla="*/ 458863 h 1742348"/>
              <a:gd name="connsiteX24" fmla="*/ 1183733 w 3331741"/>
              <a:gd name="connsiteY24" fmla="*/ 385711 h 1742348"/>
              <a:gd name="connsiteX25" fmla="*/ 1236934 w 3331741"/>
              <a:gd name="connsiteY25" fmla="*/ 285958 h 1742348"/>
              <a:gd name="connsiteX26" fmla="*/ 1256885 w 3331741"/>
              <a:gd name="connsiteY26" fmla="*/ 209481 h 1742348"/>
              <a:gd name="connsiteX27" fmla="*/ 1133856 w 3331741"/>
              <a:gd name="connsiteY27" fmla="*/ 169580 h 1742348"/>
              <a:gd name="connsiteX28" fmla="*/ 1103931 w 3331741"/>
              <a:gd name="connsiteY28" fmla="*/ 156279 h 1742348"/>
              <a:gd name="connsiteX29" fmla="*/ 1057379 w 3331741"/>
              <a:gd name="connsiteY29" fmla="*/ 156279 h 1742348"/>
              <a:gd name="connsiteX30" fmla="*/ 854549 w 3331741"/>
              <a:gd name="connsiteY30" fmla="*/ 206156 h 1742348"/>
              <a:gd name="connsiteX31" fmla="*/ 751471 w 3331741"/>
              <a:gd name="connsiteY31" fmla="*/ 239407 h 1742348"/>
              <a:gd name="connsiteX32" fmla="*/ 731520 w 3331741"/>
              <a:gd name="connsiteY32" fmla="*/ 242732 h 1742348"/>
              <a:gd name="connsiteX33" fmla="*/ 671669 w 3331741"/>
              <a:gd name="connsiteY33" fmla="*/ 292608 h 1742348"/>
              <a:gd name="connsiteX34" fmla="*/ 561941 w 3331741"/>
              <a:gd name="connsiteY34" fmla="*/ 292608 h 1742348"/>
              <a:gd name="connsiteX35" fmla="*/ 605167 w 3331741"/>
              <a:gd name="connsiteY35" fmla="*/ 385711 h 1742348"/>
              <a:gd name="connsiteX36" fmla="*/ 591867 w 3331741"/>
              <a:gd name="connsiteY36" fmla="*/ 551965 h 1742348"/>
              <a:gd name="connsiteX37" fmla="*/ 535340 w 3331741"/>
              <a:gd name="connsiteY37" fmla="*/ 671668 h 1742348"/>
              <a:gd name="connsiteX38" fmla="*/ 478813 w 3331741"/>
              <a:gd name="connsiteY38" fmla="*/ 741495 h 1742348"/>
              <a:gd name="connsiteX39" fmla="*/ 402336 w 3331741"/>
              <a:gd name="connsiteY39" fmla="*/ 801347 h 1742348"/>
              <a:gd name="connsiteX40" fmla="*/ 365760 w 3331741"/>
              <a:gd name="connsiteY40" fmla="*/ 871174 h 1742348"/>
              <a:gd name="connsiteX41" fmla="*/ 339160 w 3331741"/>
              <a:gd name="connsiteY41" fmla="*/ 891124 h 1742348"/>
              <a:gd name="connsiteX42" fmla="*/ 295933 w 3331741"/>
              <a:gd name="connsiteY42" fmla="*/ 877824 h 1742348"/>
              <a:gd name="connsiteX43" fmla="*/ 209481 w 3331741"/>
              <a:gd name="connsiteY43" fmla="*/ 924375 h 1742348"/>
              <a:gd name="connsiteX44" fmla="*/ 156280 w 3331741"/>
              <a:gd name="connsiteY44" fmla="*/ 964276 h 1742348"/>
              <a:gd name="connsiteX45" fmla="*/ 146304 w 3331741"/>
              <a:gd name="connsiteY45" fmla="*/ 1030778 h 1742348"/>
              <a:gd name="connsiteX46" fmla="*/ 113053 w 3331741"/>
              <a:gd name="connsiteY46" fmla="*/ 1007503 h 1742348"/>
              <a:gd name="connsiteX47" fmla="*/ 109728 w 3331741"/>
              <a:gd name="connsiteY47" fmla="*/ 950976 h 1742348"/>
              <a:gd name="connsiteX48" fmla="*/ 23276 w 3331741"/>
              <a:gd name="connsiteY48" fmla="*/ 891124 h 1742348"/>
              <a:gd name="connsiteX49" fmla="*/ 6651 w 3331741"/>
              <a:gd name="connsiteY49" fmla="*/ 798022 h 1742348"/>
              <a:gd name="connsiteX50" fmla="*/ 46552 w 3331741"/>
              <a:gd name="connsiteY50" fmla="*/ 718220 h 1742348"/>
              <a:gd name="connsiteX51" fmla="*/ 66502 w 3331741"/>
              <a:gd name="connsiteY51" fmla="*/ 678319 h 1742348"/>
              <a:gd name="connsiteX52" fmla="*/ 33251 w 3331741"/>
              <a:gd name="connsiteY52" fmla="*/ 655043 h 1742348"/>
              <a:gd name="connsiteX53" fmla="*/ 0 w 3331741"/>
              <a:gd name="connsiteY53" fmla="*/ 625117 h 1742348"/>
              <a:gd name="connsiteX54" fmla="*/ 63177 w 3331741"/>
              <a:gd name="connsiteY54" fmla="*/ 568591 h 1742348"/>
              <a:gd name="connsiteX55" fmla="*/ 109728 w 3331741"/>
              <a:gd name="connsiteY55" fmla="*/ 472163 h 1742348"/>
              <a:gd name="connsiteX56" fmla="*/ 139654 w 3331741"/>
              <a:gd name="connsiteY56" fmla="*/ 448887 h 1742348"/>
              <a:gd name="connsiteX57" fmla="*/ 226107 w 3331741"/>
              <a:gd name="connsiteY57" fmla="*/ 405661 h 1742348"/>
              <a:gd name="connsiteX58" fmla="*/ 256032 w 3331741"/>
              <a:gd name="connsiteY58" fmla="*/ 372410 h 1742348"/>
              <a:gd name="connsiteX59" fmla="*/ 319209 w 3331741"/>
              <a:gd name="connsiteY59" fmla="*/ 375735 h 1742348"/>
              <a:gd name="connsiteX60" fmla="*/ 342485 w 3331741"/>
              <a:gd name="connsiteY60" fmla="*/ 362435 h 1742348"/>
              <a:gd name="connsiteX61" fmla="*/ 322534 w 3331741"/>
              <a:gd name="connsiteY61" fmla="*/ 262682 h 1742348"/>
              <a:gd name="connsiteX62" fmla="*/ 379061 w 3331741"/>
              <a:gd name="connsiteY62" fmla="*/ 159604 h 1742348"/>
              <a:gd name="connsiteX63" fmla="*/ 508739 w 3331741"/>
              <a:gd name="connsiteY63" fmla="*/ 179555 h 1742348"/>
              <a:gd name="connsiteX64" fmla="*/ 588541 w 3331741"/>
              <a:gd name="connsiteY64" fmla="*/ 202831 h 1742348"/>
              <a:gd name="connsiteX65" fmla="*/ 721545 w 3331741"/>
              <a:gd name="connsiteY65" fmla="*/ 159604 h 1742348"/>
              <a:gd name="connsiteX66" fmla="*/ 734845 w 3331741"/>
              <a:gd name="connsiteY66" fmla="*/ 39901 h 1742348"/>
              <a:gd name="connsiteX67" fmla="*/ 867849 w 3331741"/>
              <a:gd name="connsiteY67" fmla="*/ 0 h 1742348"/>
              <a:gd name="connsiteX68" fmla="*/ 941001 w 3331741"/>
              <a:gd name="connsiteY68" fmla="*/ 6650 h 1742348"/>
              <a:gd name="connsiteX69" fmla="*/ 1083980 w 3331741"/>
              <a:gd name="connsiteY69" fmla="*/ 49876 h 1742348"/>
              <a:gd name="connsiteX70" fmla="*/ 1160457 w 3331741"/>
              <a:gd name="connsiteY70" fmla="*/ 56527 h 1742348"/>
              <a:gd name="connsiteX71" fmla="*/ 1293461 w 3331741"/>
              <a:gd name="connsiteY71" fmla="*/ 0 h 1742348"/>
              <a:gd name="connsiteX72" fmla="*/ 1343337 w 3331741"/>
              <a:gd name="connsiteY72" fmla="*/ 23276 h 1742348"/>
              <a:gd name="connsiteX73" fmla="*/ 1346662 w 3331741"/>
              <a:gd name="connsiteY73" fmla="*/ 76477 h 1742348"/>
              <a:gd name="connsiteX74" fmla="*/ 1399864 w 3331741"/>
              <a:gd name="connsiteY74" fmla="*/ 106403 h 1742348"/>
              <a:gd name="connsiteX75" fmla="*/ 1423139 w 3331741"/>
              <a:gd name="connsiteY75" fmla="*/ 93103 h 1742348"/>
              <a:gd name="connsiteX76" fmla="*/ 1509592 w 3331741"/>
              <a:gd name="connsiteY76" fmla="*/ 182880 h 1742348"/>
              <a:gd name="connsiteX77" fmla="*/ 1592719 w 3331741"/>
              <a:gd name="connsiteY77" fmla="*/ 256032 h 1742348"/>
              <a:gd name="connsiteX78" fmla="*/ 1612669 w 3331741"/>
              <a:gd name="connsiteY78" fmla="*/ 299258 h 1742348"/>
              <a:gd name="connsiteX79" fmla="*/ 1622645 w 3331741"/>
              <a:gd name="connsiteY79" fmla="*/ 335834 h 1742348"/>
              <a:gd name="connsiteX80" fmla="*/ 1645920 w 3331741"/>
              <a:gd name="connsiteY80" fmla="*/ 379060 h 1742348"/>
              <a:gd name="connsiteX81" fmla="*/ 1685821 w 3331741"/>
              <a:gd name="connsiteY81" fmla="*/ 369085 h 1742348"/>
              <a:gd name="connsiteX82" fmla="*/ 1808850 w 3331741"/>
              <a:gd name="connsiteY82" fmla="*/ 502089 h 1742348"/>
              <a:gd name="connsiteX83" fmla="*/ 1828800 w 3331741"/>
              <a:gd name="connsiteY83" fmla="*/ 532015 h 1742348"/>
              <a:gd name="connsiteX84" fmla="*/ 1882002 w 3331741"/>
              <a:gd name="connsiteY84" fmla="*/ 585216 h 1742348"/>
              <a:gd name="connsiteX85" fmla="*/ 1948504 w 3331741"/>
              <a:gd name="connsiteY85" fmla="*/ 628442 h 1742348"/>
              <a:gd name="connsiteX86" fmla="*/ 2028306 w 3331741"/>
              <a:gd name="connsiteY86" fmla="*/ 674994 h 1742348"/>
              <a:gd name="connsiteX87" fmla="*/ 2091483 w 3331741"/>
              <a:gd name="connsiteY87" fmla="*/ 738170 h 1742348"/>
              <a:gd name="connsiteX88" fmla="*/ 2061557 w 3331741"/>
              <a:gd name="connsiteY88" fmla="*/ 754796 h 1742348"/>
              <a:gd name="connsiteX89" fmla="*/ 2121408 w 3331741"/>
              <a:gd name="connsiteY89" fmla="*/ 804672 h 1742348"/>
              <a:gd name="connsiteX90" fmla="*/ 2141359 w 3331741"/>
              <a:gd name="connsiteY90" fmla="*/ 831273 h 1742348"/>
              <a:gd name="connsiteX91" fmla="*/ 2237787 w 3331741"/>
              <a:gd name="connsiteY91" fmla="*/ 841248 h 1742348"/>
              <a:gd name="connsiteX92" fmla="*/ 2357490 w 3331741"/>
              <a:gd name="connsiteY92" fmla="*/ 884474 h 1742348"/>
              <a:gd name="connsiteX93" fmla="*/ 2500469 w 3331741"/>
              <a:gd name="connsiteY93" fmla="*/ 897775 h 1742348"/>
              <a:gd name="connsiteX94" fmla="*/ 2646773 w 3331741"/>
              <a:gd name="connsiteY94" fmla="*/ 914400 h 1742348"/>
              <a:gd name="connsiteX95" fmla="*/ 2779776 w 3331741"/>
              <a:gd name="connsiteY95" fmla="*/ 914400 h 1742348"/>
              <a:gd name="connsiteX96" fmla="*/ 2936056 w 3331741"/>
              <a:gd name="connsiteY96" fmla="*/ 881149 h 1742348"/>
              <a:gd name="connsiteX97" fmla="*/ 3015858 w 3331741"/>
              <a:gd name="connsiteY97" fmla="*/ 864524 h 1742348"/>
              <a:gd name="connsiteX98" fmla="*/ 3135561 w 3331741"/>
              <a:gd name="connsiteY98" fmla="*/ 854548 h 1742348"/>
              <a:gd name="connsiteX99" fmla="*/ 3298491 w 3331741"/>
              <a:gd name="connsiteY99" fmla="*/ 821298 h 1742348"/>
              <a:gd name="connsiteX100" fmla="*/ 3331741 w 3331741"/>
              <a:gd name="connsiteY100" fmla="*/ 817972 h 174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331741" h="1742348">
                <a:moveTo>
                  <a:pt x="2453917" y="1742348"/>
                </a:moveTo>
                <a:lnTo>
                  <a:pt x="2467218" y="1635945"/>
                </a:lnTo>
                <a:lnTo>
                  <a:pt x="2430642" y="1549492"/>
                </a:lnTo>
                <a:lnTo>
                  <a:pt x="2377440" y="1456390"/>
                </a:lnTo>
                <a:lnTo>
                  <a:pt x="2247762" y="1403188"/>
                </a:lnTo>
                <a:lnTo>
                  <a:pt x="2154659" y="1409839"/>
                </a:lnTo>
                <a:lnTo>
                  <a:pt x="2074857" y="1423139"/>
                </a:lnTo>
                <a:lnTo>
                  <a:pt x="2034956" y="1419814"/>
                </a:lnTo>
                <a:lnTo>
                  <a:pt x="1935203" y="1340012"/>
                </a:lnTo>
                <a:lnTo>
                  <a:pt x="1842101" y="1273510"/>
                </a:lnTo>
                <a:lnTo>
                  <a:pt x="1815500" y="1256884"/>
                </a:lnTo>
                <a:lnTo>
                  <a:pt x="1815500" y="1256884"/>
                </a:lnTo>
                <a:lnTo>
                  <a:pt x="1828800" y="1170432"/>
                </a:lnTo>
                <a:lnTo>
                  <a:pt x="1785574" y="1060704"/>
                </a:lnTo>
                <a:lnTo>
                  <a:pt x="1745673" y="954301"/>
                </a:lnTo>
                <a:lnTo>
                  <a:pt x="1735698" y="884474"/>
                </a:lnTo>
                <a:lnTo>
                  <a:pt x="1722397" y="811322"/>
                </a:lnTo>
                <a:lnTo>
                  <a:pt x="1649245" y="734845"/>
                </a:lnTo>
                <a:lnTo>
                  <a:pt x="1599369" y="668343"/>
                </a:lnTo>
                <a:lnTo>
                  <a:pt x="1320061" y="595191"/>
                </a:lnTo>
                <a:lnTo>
                  <a:pt x="1320061" y="595191"/>
                </a:lnTo>
                <a:lnTo>
                  <a:pt x="1306761" y="495439"/>
                </a:lnTo>
                <a:lnTo>
                  <a:pt x="1200358" y="485463"/>
                </a:lnTo>
                <a:lnTo>
                  <a:pt x="1183733" y="458863"/>
                </a:lnTo>
                <a:lnTo>
                  <a:pt x="1183733" y="385711"/>
                </a:lnTo>
                <a:lnTo>
                  <a:pt x="1236934" y="285958"/>
                </a:lnTo>
                <a:lnTo>
                  <a:pt x="1256885" y="209481"/>
                </a:lnTo>
                <a:lnTo>
                  <a:pt x="1133856" y="169580"/>
                </a:lnTo>
                <a:lnTo>
                  <a:pt x="1103931" y="156279"/>
                </a:lnTo>
                <a:lnTo>
                  <a:pt x="1057379" y="156279"/>
                </a:lnTo>
                <a:lnTo>
                  <a:pt x="854549" y="206156"/>
                </a:lnTo>
                <a:lnTo>
                  <a:pt x="751471" y="239407"/>
                </a:lnTo>
                <a:lnTo>
                  <a:pt x="731520" y="242732"/>
                </a:lnTo>
                <a:lnTo>
                  <a:pt x="671669" y="292608"/>
                </a:lnTo>
                <a:lnTo>
                  <a:pt x="561941" y="292608"/>
                </a:lnTo>
                <a:lnTo>
                  <a:pt x="605167" y="385711"/>
                </a:lnTo>
                <a:lnTo>
                  <a:pt x="591867" y="551965"/>
                </a:lnTo>
                <a:lnTo>
                  <a:pt x="535340" y="671668"/>
                </a:lnTo>
                <a:lnTo>
                  <a:pt x="478813" y="741495"/>
                </a:lnTo>
                <a:lnTo>
                  <a:pt x="402336" y="801347"/>
                </a:lnTo>
                <a:lnTo>
                  <a:pt x="365760" y="871174"/>
                </a:lnTo>
                <a:lnTo>
                  <a:pt x="339160" y="891124"/>
                </a:lnTo>
                <a:lnTo>
                  <a:pt x="295933" y="877824"/>
                </a:lnTo>
                <a:lnTo>
                  <a:pt x="209481" y="924375"/>
                </a:lnTo>
                <a:lnTo>
                  <a:pt x="156280" y="964276"/>
                </a:lnTo>
                <a:lnTo>
                  <a:pt x="146304" y="1030778"/>
                </a:lnTo>
                <a:lnTo>
                  <a:pt x="113053" y="1007503"/>
                </a:lnTo>
                <a:lnTo>
                  <a:pt x="109728" y="950976"/>
                </a:lnTo>
                <a:lnTo>
                  <a:pt x="23276" y="891124"/>
                </a:lnTo>
                <a:lnTo>
                  <a:pt x="6651" y="798022"/>
                </a:lnTo>
                <a:lnTo>
                  <a:pt x="46552" y="718220"/>
                </a:lnTo>
                <a:lnTo>
                  <a:pt x="66502" y="678319"/>
                </a:lnTo>
                <a:lnTo>
                  <a:pt x="33251" y="655043"/>
                </a:lnTo>
                <a:lnTo>
                  <a:pt x="0" y="625117"/>
                </a:lnTo>
                <a:lnTo>
                  <a:pt x="63177" y="568591"/>
                </a:lnTo>
                <a:lnTo>
                  <a:pt x="109728" y="472163"/>
                </a:lnTo>
                <a:lnTo>
                  <a:pt x="139654" y="448887"/>
                </a:lnTo>
                <a:lnTo>
                  <a:pt x="226107" y="405661"/>
                </a:lnTo>
                <a:lnTo>
                  <a:pt x="256032" y="372410"/>
                </a:lnTo>
                <a:lnTo>
                  <a:pt x="319209" y="375735"/>
                </a:lnTo>
                <a:lnTo>
                  <a:pt x="342485" y="362435"/>
                </a:lnTo>
                <a:lnTo>
                  <a:pt x="322534" y="262682"/>
                </a:lnTo>
                <a:lnTo>
                  <a:pt x="379061" y="159604"/>
                </a:lnTo>
                <a:lnTo>
                  <a:pt x="508739" y="179555"/>
                </a:lnTo>
                <a:lnTo>
                  <a:pt x="588541" y="202831"/>
                </a:lnTo>
                <a:lnTo>
                  <a:pt x="721545" y="159604"/>
                </a:lnTo>
                <a:lnTo>
                  <a:pt x="734845" y="39901"/>
                </a:lnTo>
                <a:lnTo>
                  <a:pt x="867849" y="0"/>
                </a:lnTo>
                <a:lnTo>
                  <a:pt x="941001" y="6650"/>
                </a:lnTo>
                <a:lnTo>
                  <a:pt x="1083980" y="49876"/>
                </a:lnTo>
                <a:lnTo>
                  <a:pt x="1160457" y="56527"/>
                </a:lnTo>
                <a:lnTo>
                  <a:pt x="1293461" y="0"/>
                </a:lnTo>
                <a:lnTo>
                  <a:pt x="1343337" y="23276"/>
                </a:lnTo>
                <a:lnTo>
                  <a:pt x="1346662" y="76477"/>
                </a:lnTo>
                <a:lnTo>
                  <a:pt x="1399864" y="106403"/>
                </a:lnTo>
                <a:lnTo>
                  <a:pt x="1423139" y="93103"/>
                </a:lnTo>
                <a:lnTo>
                  <a:pt x="1509592" y="182880"/>
                </a:lnTo>
                <a:lnTo>
                  <a:pt x="1592719" y="256032"/>
                </a:lnTo>
                <a:lnTo>
                  <a:pt x="1612669" y="299258"/>
                </a:lnTo>
                <a:lnTo>
                  <a:pt x="1622645" y="335834"/>
                </a:lnTo>
                <a:lnTo>
                  <a:pt x="1645920" y="379060"/>
                </a:lnTo>
                <a:lnTo>
                  <a:pt x="1685821" y="369085"/>
                </a:lnTo>
                <a:lnTo>
                  <a:pt x="1808850" y="502089"/>
                </a:lnTo>
                <a:lnTo>
                  <a:pt x="1828800" y="532015"/>
                </a:lnTo>
                <a:lnTo>
                  <a:pt x="1882002" y="585216"/>
                </a:lnTo>
                <a:lnTo>
                  <a:pt x="1948504" y="628442"/>
                </a:lnTo>
                <a:lnTo>
                  <a:pt x="2028306" y="674994"/>
                </a:lnTo>
                <a:lnTo>
                  <a:pt x="2091483" y="738170"/>
                </a:lnTo>
                <a:lnTo>
                  <a:pt x="2061557" y="754796"/>
                </a:lnTo>
                <a:lnTo>
                  <a:pt x="2121408" y="804672"/>
                </a:lnTo>
                <a:lnTo>
                  <a:pt x="2141359" y="831273"/>
                </a:lnTo>
                <a:lnTo>
                  <a:pt x="2237787" y="841248"/>
                </a:lnTo>
                <a:lnTo>
                  <a:pt x="2357490" y="884474"/>
                </a:lnTo>
                <a:lnTo>
                  <a:pt x="2500469" y="897775"/>
                </a:lnTo>
                <a:lnTo>
                  <a:pt x="2646773" y="914400"/>
                </a:lnTo>
                <a:lnTo>
                  <a:pt x="2779776" y="914400"/>
                </a:lnTo>
                <a:lnTo>
                  <a:pt x="2936056" y="881149"/>
                </a:lnTo>
                <a:lnTo>
                  <a:pt x="3015858" y="864524"/>
                </a:lnTo>
                <a:lnTo>
                  <a:pt x="3135561" y="854548"/>
                </a:lnTo>
                <a:lnTo>
                  <a:pt x="3298491" y="821298"/>
                </a:lnTo>
                <a:lnTo>
                  <a:pt x="3331741" y="81797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8" name="TextBox 7"/>
          <p:cNvSpPr txBox="1"/>
          <p:nvPr/>
        </p:nvSpPr>
        <p:spPr>
          <a:xfrm rot="16200000">
            <a:off x="8418304" y="197685"/>
            <a:ext cx="764705" cy="369332"/>
          </a:xfrm>
          <a:prstGeom prst="rect">
            <a:avLst/>
          </a:prstGeom>
          <a:noFill/>
        </p:spPr>
        <p:txBody>
          <a:bodyPr wrap="square" rtlCol="0">
            <a:spAutoFit/>
          </a:bodyPr>
          <a:lstStyle/>
          <a:p>
            <a:r>
              <a:rPr lang="en-NZ" dirty="0" smtClean="0"/>
              <a:t>Fig 9</a:t>
            </a:r>
            <a:endParaRPr lang="en-N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xml.rels>&#65279;<?xml version="1.0" encoding="utf-8"?><Relationships xmlns="http://schemas.openxmlformats.org/package/2006/relationships"><Relationship Type="http://schemas.openxmlformats.org/officeDocument/2006/relationships/customXmlProps" Target="/customXML/itemProps.xml" Id="Rd3c4172d526e4b2384ade4b889302c76" /></Relationships>
</file>

<file path=customXML/item.xml><?xml version="1.0" encoding="utf-8"?>
<metadata xmlns="http://www.objective.com/ecm/document/metadata/BFB6F7442CDB4D47AAEFFE50118F3370" version="1.0.0">
  <systemFields>
    <field name="Objective-Id">
      <value order="0">A3100949</value>
    </field>
    <field name="Objective-Title">
      <value order="0">Appendix 1 Okareka Maps and Photos Compressed</value>
    </field>
    <field name="Objective-Description">
      <value order="0"/>
    </field>
    <field name="Objective-CreationStamp">
      <value order="0">2019-01-13T21:58:42Z</value>
    </field>
    <field name="Objective-IsApproved">
      <value order="0">false</value>
    </field>
    <field name="Objective-IsPublished">
      <value order="0">false</value>
    </field>
    <field name="Objective-DatePublished">
      <value order="0"/>
    </field>
    <field name="Objective-ModificationStamp">
      <value order="0">2019-01-13T22:03:26Z</value>
    </field>
    <field name="Objective-Owner">
      <value order="0">Andy Bruere</value>
    </field>
    <field name="Objective-Path">
      <value order="0">EasyInfo Global Folder:'Virtual Filing Cabinet':Natural Resource Management:Integrated Catchments Programme Management:Rotorua Te Arawa Lakes Programme:Rotorua Te Arawa Lakes Programme Implementation:Rotorua Lakes:02 Lake Okareka:Lake Level Control:. Long term consent application work:. Web site info</value>
    </field>
    <field name="Objective-Parent">
      <value order="0">. Web site info</value>
    </field>
    <field name="Objective-State">
      <value order="0">Being Drafted</value>
    </field>
    <field name="Objective-VersionId">
      <value order="0">vA4718166</value>
    </field>
    <field name="Objective-Version">
      <value order="0">0.1</value>
    </field>
    <field name="Objective-VersionNumber">
      <value order="0">1</value>
    </field>
    <field name="Objective-VersionComment">
      <value order="0">First version</value>
    </field>
    <field name="Objective-FileNumber">
      <value order="0">4.04836</value>
    </field>
    <field name="Objective-Classification">
      <value order="0">Corporate Access</value>
    </field>
    <field name="Objective-Caveats">
      <value order="0"/>
    </field>
  </systemFields>
  <catalogues>
    <catalogue name="Planning, Control And Reporting Type Catalogue" type="type" ori="id:cA23">
      <field name="Objective-Operative Date">
        <value order="0"/>
      </field>
      <field name="Objective-Author">
        <value order="0"/>
      </field>
      <field name="Objective-On Behalf Of">
        <value order="0"/>
      </field>
      <field name="Objective-Accela Key">
        <value order="0"/>
      </field>
      <field name="Objective-Connect Creator">
        <value order="0"/>
      </field>
    </catalogue>
  </catalogues>
</metadata>
</file>

<file path=customXML/itemProps.xml><?xml version="1.0" encoding="utf-8"?>
<ds:datastoreItem xmlns:ds="http://schemas.openxmlformats.org/officeDocument/2006/customXml" ds:itemID="{5745109E-2DDF-40CB-AC2B-FF9B10C90820}">
  <ds:schemaRefs>
    <ds:schemaRef ds:uri="http://www.objective.com/ecm/document/metadata/BFB6F7442CDB4D47AAEFFE50118F3370"/>
  </ds:schemaRefs>
</ds:datastoreItem>
</file>

<file path=docProps/app.xml><?xml version="1.0" encoding="utf-8"?>
<Properties xmlns="http://schemas.openxmlformats.org/officeDocument/2006/extended-properties" xmlns:vt="http://schemas.openxmlformats.org/officeDocument/2006/docPropsVTypes">
  <TotalTime>94189</TotalTime>
  <Words>696</Words>
  <Application>Microsoft Office PowerPoint</Application>
  <PresentationFormat>On-screen Show (4:3)</PresentationFormat>
  <Paragraphs>172</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cp:lastModifiedBy>
  <cp:revision>59</cp:revision>
  <cp:lastPrinted>2017-07-21T03:11:46Z</cp:lastPrinted>
  <dcterms:created xsi:type="dcterms:W3CDTF">2017-06-27T04:56:27Z</dcterms:created>
  <dcterms:modified xsi:type="dcterms:W3CDTF">2019-01-13T00:22:23Z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A3100949</vt:lpwstr>
  </property>
  <property fmtid="{D5CDD505-2E9C-101B-9397-08002B2CF9AE}" pid="4" name="Objective-Title">
    <vt:lpwstr>Appendix 1 Okareka Maps and Photos Compressed</vt:lpwstr>
  </property>
  <property fmtid="{D5CDD505-2E9C-101B-9397-08002B2CF9AE}" pid="5" name="Objective-Description">
    <vt:lpwstr/>
  </property>
  <property fmtid="{D5CDD505-2E9C-101B-9397-08002B2CF9AE}" pid="6" name="Objective-CreationStamp">
    <vt:filetime>2019-01-13T21:58:42Z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2019-01-13T22:03:26Z</vt:filetime>
  </property>
  <property fmtid="{D5CDD505-2E9C-101B-9397-08002B2CF9AE}" pid="11" name="Objective-Owner">
    <vt:lpwstr>Andy Bruere</vt:lpwstr>
  </property>
  <property fmtid="{D5CDD505-2E9C-101B-9397-08002B2CF9AE}" pid="12" name="Objective-Path">
    <vt:lpwstr>EasyInfo Global Folder:'Virtual Filing Cabinet':Natural Resource Management:Integrated Catchments Programme Management:Rotorua Te Arawa Lakes Programme:Rotorua Te Arawa Lakes Programme Implementation:Rotorua Lakes:02 Lake Okareka:Lake Level Control:. Long term consent application work:. Web site info</vt:lpwstr>
  </property>
  <property fmtid="{D5CDD505-2E9C-101B-9397-08002B2CF9AE}" pid="13" name="Objective-Parent">
    <vt:lpwstr>. Web site info</vt:lpwstr>
  </property>
  <property fmtid="{D5CDD505-2E9C-101B-9397-08002B2CF9AE}" pid="14" name="Objective-State">
    <vt:lpwstr>Being Drafted</vt:lpwstr>
  </property>
  <property fmtid="{D5CDD505-2E9C-101B-9397-08002B2CF9AE}" pid="15" name="Objective-VersionId">
    <vt:lpwstr>vA4718166</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4.04836</vt:lpwstr>
  </property>
  <property fmtid="{D5CDD505-2E9C-101B-9397-08002B2CF9AE}" pid="20" name="Objective-Classification">
    <vt:lpwstr>Corporate Access</vt:lpwstr>
  </property>
  <property fmtid="{D5CDD505-2E9C-101B-9397-08002B2CF9AE}" pid="21" name="Objective-Caveats">
    <vt:lpwstr/>
  </property>
  <property fmtid="{D5CDD505-2E9C-101B-9397-08002B2CF9AE}" pid="22" name="Objective-Operative Date">
    <vt:lpwstr/>
  </property>
  <property fmtid="{D5CDD505-2E9C-101B-9397-08002B2CF9AE}" pid="23" name="Objective-Author">
    <vt:lpwstr/>
  </property>
  <property fmtid="{D5CDD505-2E9C-101B-9397-08002B2CF9AE}" pid="24" name="Objective-On Behalf Of">
    <vt:lpwstr/>
  </property>
  <property fmtid="{D5CDD505-2E9C-101B-9397-08002B2CF9AE}" pid="25" name="Objective-Accela Key">
    <vt:lpwstr/>
  </property>
  <property fmtid="{D5CDD505-2E9C-101B-9397-08002B2CF9AE}" pid="26" name="Objective-Connect Creator">
    <vt:lpwstr/>
  </property>
</Properties>
</file>